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72" r:id="rId1"/>
  </p:sldMasterIdLst>
  <p:notesMasterIdLst>
    <p:notesMasterId r:id="rId60"/>
  </p:notesMasterIdLst>
  <p:sldIdLst>
    <p:sldId id="257" r:id="rId2"/>
    <p:sldId id="321" r:id="rId3"/>
    <p:sldId id="272" r:id="rId4"/>
    <p:sldId id="258" r:id="rId5"/>
    <p:sldId id="279" r:id="rId6"/>
    <p:sldId id="280" r:id="rId7"/>
    <p:sldId id="268" r:id="rId8"/>
    <p:sldId id="259" r:id="rId9"/>
    <p:sldId id="278" r:id="rId10"/>
    <p:sldId id="281" r:id="rId11"/>
    <p:sldId id="282" r:id="rId12"/>
    <p:sldId id="283" r:id="rId13"/>
    <p:sldId id="284" r:id="rId14"/>
    <p:sldId id="322" r:id="rId15"/>
    <p:sldId id="285" r:id="rId16"/>
    <p:sldId id="286" r:id="rId17"/>
    <p:sldId id="287" r:id="rId18"/>
    <p:sldId id="323" r:id="rId19"/>
    <p:sldId id="288" r:id="rId20"/>
    <p:sldId id="289" r:id="rId21"/>
    <p:sldId id="290" r:id="rId22"/>
    <p:sldId id="291" r:id="rId23"/>
    <p:sldId id="324" r:id="rId24"/>
    <p:sldId id="292" r:id="rId25"/>
    <p:sldId id="293" r:id="rId26"/>
    <p:sldId id="294" r:id="rId27"/>
    <p:sldId id="295" r:id="rId28"/>
    <p:sldId id="325" r:id="rId29"/>
    <p:sldId id="296" r:id="rId30"/>
    <p:sldId id="297" r:id="rId31"/>
    <p:sldId id="298" r:id="rId32"/>
    <p:sldId id="299" r:id="rId33"/>
    <p:sldId id="300" r:id="rId34"/>
    <p:sldId id="301" r:id="rId35"/>
    <p:sldId id="326" r:id="rId36"/>
    <p:sldId id="302" r:id="rId37"/>
    <p:sldId id="303" r:id="rId38"/>
    <p:sldId id="304" r:id="rId39"/>
    <p:sldId id="305" r:id="rId40"/>
    <p:sldId id="327" r:id="rId41"/>
    <p:sldId id="306" r:id="rId42"/>
    <p:sldId id="307" r:id="rId43"/>
    <p:sldId id="310" r:id="rId44"/>
    <p:sldId id="308" r:id="rId45"/>
    <p:sldId id="309" r:id="rId46"/>
    <p:sldId id="311" r:id="rId47"/>
    <p:sldId id="312" r:id="rId48"/>
    <p:sldId id="313" r:id="rId49"/>
    <p:sldId id="328" r:id="rId50"/>
    <p:sldId id="314" r:id="rId51"/>
    <p:sldId id="315" r:id="rId52"/>
    <p:sldId id="316" r:id="rId53"/>
    <p:sldId id="317" r:id="rId54"/>
    <p:sldId id="329" r:id="rId55"/>
    <p:sldId id="318" r:id="rId56"/>
    <p:sldId id="269" r:id="rId57"/>
    <p:sldId id="319" r:id="rId58"/>
    <p:sldId id="320" r:id="rId5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6" d="100"/>
          <a:sy n="66" d="100"/>
        </p:scale>
        <p:origin x="1536" y="11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2508CE-08DB-4464-A3AD-6A4172850B24}" type="datetimeFigureOut">
              <a:rPr lang="en-US" smtClean="0"/>
              <a:t>12/24/2020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CBA63B-CF03-455C-9691-8A52173F616A}" type="slidenum">
              <a:rPr lang="en-US" smtClean="0"/>
              <a:t>‹#›</a:t>
            </a:fld>
            <a:endParaRPr lang="en-US"/>
          </a:p>
        </p:txBody>
      </p:sp>
    </p:spTree>
    <p:extLst>
      <p:ext uri="{BB962C8B-B14F-4D97-AF65-F5344CB8AC3E}">
        <p14:creationId xmlns:p14="http://schemas.microsoft.com/office/powerpoint/2010/main" val="986439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9AB3A824-1A51-4B26-AD58-A6D8E14F6C04}" type="datetimeFigureOut">
              <a:rPr lang="en-US" smtClean="0"/>
              <a:t>12/24/2020</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1650010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857E33E-8B18-4087-B112-809917729534}" type="datetimeFigureOut">
              <a:rPr lang="en-US" smtClean="0"/>
              <a:t>12/24/2020</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41245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FFE419-2371-464F-8239-3959401C3561}" type="datetimeFigureOut">
              <a:rPr lang="en-US" smtClean="0"/>
              <a:t>12/24/2020</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87139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D162C4-EDD9-4389-A98B-B87ECEA2A816}" type="datetimeFigureOut">
              <a:rPr lang="en-US" smtClean="0"/>
              <a:t>12/24/2020</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4763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3E5059C3-6A89-4494-99FF-5A4D6FFD50EB}" type="datetimeFigureOut">
              <a:rPr lang="en-US" smtClean="0"/>
              <a:t>12/24/2020</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2724449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CA954B2F-12DE-47F5-8894-472B206D2E1E}" type="datetimeFigureOut">
              <a:rPr lang="en-US" smtClean="0"/>
              <a:t>12/24/2020</a:t>
            </a:fld>
            <a:endParaRPr lang="en-US" dirty="0"/>
          </a:p>
        </p:txBody>
      </p:sp>
      <p:sp>
        <p:nvSpPr>
          <p:cNvPr id="9" name="Footer Placeholder 8"/>
          <p:cNvSpPr>
            <a:spLocks noGrp="1"/>
          </p:cNvSpPr>
          <p:nvPr>
            <p:ph type="ftr" sz="quarter" idx="11"/>
          </p:nvPr>
        </p:nvSpPr>
        <p:spPr/>
        <p:txBody>
          <a:bodyPr/>
          <a:lstStyle/>
          <a:p>
            <a:r>
              <a:rPr lang="en-US"/>
              <a:t>
              </a:t>
            </a:r>
            <a:endParaRPr lang="en-US" dirty="0"/>
          </a:p>
        </p:txBody>
      </p:sp>
      <p:sp>
        <p:nvSpPr>
          <p:cNvPr id="10" name="Slide Number Placeholder 9"/>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41384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3CBC1C18-307B-4F68-A007-B5B542270E8D}" type="datetimeFigureOut">
              <a:rPr lang="en-US" smtClean="0"/>
              <a:t>12/24/2020</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41273440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FAF3416-4057-4DAA-829D-4CA07428D088}" type="datetimeFigureOut">
              <a:rPr lang="en-US" smtClean="0"/>
              <a:t>12/24/2020</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28731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1D9284-D300-4297-87F7-E791DCC15DB1}" type="datetimeFigureOut">
              <a:rPr lang="en-US" smtClean="0"/>
              <a:t>12/24/2020</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26435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37D525BB-DA17-4BA0-B3C8-3AC3ABC827E6}" type="datetimeFigureOut">
              <a:rPr lang="en-US" smtClean="0"/>
              <a:t>12/24/2020</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r>
              <a:rPr lang="en-US"/>
              <a:t>
              </a:t>
            </a:r>
            <a:endParaRPr lang="en-US" dirty="0"/>
          </a:p>
        </p:txBody>
      </p:sp>
      <p:sp>
        <p:nvSpPr>
          <p:cNvPr id="11" name="Slide Number Placeholder 10"/>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77388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16C4C9A-3960-41CF-A4E9-2A8FB932454B}" type="datetimeFigureOut">
              <a:rPr lang="en-US" smtClean="0"/>
              <a:t>12/24/2020</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r>
              <a:rPr lang="en-US"/>
              <a:t>
              </a:t>
            </a:r>
            <a:endParaRPr lang="en-US" dirty="0"/>
          </a:p>
        </p:txBody>
      </p:sp>
      <p:sp>
        <p:nvSpPr>
          <p:cNvPr id="10" name="Slide Number Placeholder 9"/>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58252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3CBC1C18-307B-4F68-A007-B5B542270E8D}" type="datetimeFigureOut">
              <a:rPr lang="en-US" smtClean="0"/>
              <a:t>12/24/2020</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r>
              <a:rPr lang="en-US"/>
              <a:t>
              </a:t>
            </a:r>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708872329"/>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1.png"/><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1.png"/><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1.png"/><Relationship Id="rId4" Type="http://schemas.microsoft.com/office/2007/relationships/hdphoto" Target="../media/hdphoto1.wdp"/></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1.png"/><Relationship Id="rId4" Type="http://schemas.microsoft.com/office/2007/relationships/hdphoto" Target="../media/hdphoto1.wdp"/></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0538B6-EF6F-4E58-92A0-16F142C571BA}"/>
              </a:ext>
            </a:extLst>
          </p:cNvPr>
          <p:cNvSpPr txBox="1"/>
          <p:nvPr/>
        </p:nvSpPr>
        <p:spPr>
          <a:xfrm>
            <a:off x="1585519" y="1656845"/>
            <a:ext cx="3767531"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1 Day Workshop</a:t>
            </a:r>
          </a:p>
        </p:txBody>
      </p:sp>
      <p:sp>
        <p:nvSpPr>
          <p:cNvPr id="3" name="TextBox 2">
            <a:extLst>
              <a:ext uri="{FF2B5EF4-FFF2-40B4-BE49-F238E27FC236}">
                <a16:creationId xmlns:a16="http://schemas.microsoft.com/office/drawing/2014/main" id="{FEA58CDB-E04B-44E5-A808-AAE63E5F733F}"/>
              </a:ext>
            </a:extLst>
          </p:cNvPr>
          <p:cNvSpPr txBox="1"/>
          <p:nvPr/>
        </p:nvSpPr>
        <p:spPr>
          <a:xfrm>
            <a:off x="1585519" y="2303176"/>
            <a:ext cx="6996420" cy="1077218"/>
          </a:xfrm>
          <a:prstGeom prst="rect">
            <a:avLst/>
          </a:prstGeom>
          <a:noFill/>
        </p:spPr>
        <p:txBody>
          <a:bodyPr wrap="square" rtlCol="0">
            <a:spAutoFit/>
          </a:bodyPr>
          <a:lstStyle/>
          <a:p>
            <a:r>
              <a:rPr lang="en-US" sz="3200" dirty="0">
                <a:latin typeface="Arial Black" panose="020B0A04020102020204" pitchFamily="34" charset="0"/>
                <a:cs typeface="Angsana New" panose="020B0502040204020203" pitchFamily="18" charset="-34"/>
              </a:rPr>
              <a:t>Reclaim Your Personal Power</a:t>
            </a:r>
          </a:p>
          <a:p>
            <a:r>
              <a:rPr lang="en-US" sz="3200" dirty="0">
                <a:latin typeface="Arial Black" panose="020B0A04020102020204" pitchFamily="34" charset="0"/>
                <a:cs typeface="Angsana New" panose="020B0502040204020203" pitchFamily="18" charset="-34"/>
              </a:rPr>
              <a:t>- Free from disempowerment</a:t>
            </a:r>
          </a:p>
        </p:txBody>
      </p:sp>
      <p:pic>
        <p:nvPicPr>
          <p:cNvPr id="5" name="Picture 4">
            <a:extLst>
              <a:ext uri="{FF2B5EF4-FFF2-40B4-BE49-F238E27FC236}">
                <a16:creationId xmlns:a16="http://schemas.microsoft.com/office/drawing/2014/main" id="{D64A15DA-B078-4518-BD90-DE6CB2668A29}"/>
              </a:ext>
            </a:extLst>
          </p:cNvPr>
          <p:cNvPicPr>
            <a:picLocks noChangeAspect="1"/>
          </p:cNvPicPr>
          <p:nvPr/>
        </p:nvPicPr>
        <p:blipFill>
          <a:blip r:embed="rId2"/>
          <a:stretch>
            <a:fillRect/>
          </a:stretch>
        </p:blipFill>
        <p:spPr>
          <a:xfrm>
            <a:off x="8461292" y="-25167"/>
            <a:ext cx="2869841" cy="1396825"/>
          </a:xfrm>
          <a:prstGeom prst="rect">
            <a:avLst/>
          </a:prstGeom>
        </p:spPr>
      </p:pic>
      <p:cxnSp>
        <p:nvCxnSpPr>
          <p:cNvPr id="6" name="Straight Connector 5">
            <a:extLst>
              <a:ext uri="{FF2B5EF4-FFF2-40B4-BE49-F238E27FC236}">
                <a16:creationId xmlns:a16="http://schemas.microsoft.com/office/drawing/2014/main" id="{C59CCEDA-5ABB-4215-8320-F3D559F352EE}"/>
              </a:ext>
            </a:extLst>
          </p:cNvPr>
          <p:cNvCxnSpPr>
            <a:cxnSpLocks/>
          </p:cNvCxnSpPr>
          <p:nvPr/>
        </p:nvCxnSpPr>
        <p:spPr>
          <a:xfrm>
            <a:off x="1669238" y="2287055"/>
            <a:ext cx="6275136" cy="0"/>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88324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271944-6228-4D8D-9585-D55A5C553094}"/>
              </a:ext>
            </a:extLst>
          </p:cNvPr>
          <p:cNvSpPr>
            <a:spLocks noGrp="1"/>
          </p:cNvSpPr>
          <p:nvPr>
            <p:ph idx="1"/>
          </p:nvPr>
        </p:nvSpPr>
        <p:spPr>
          <a:xfrm>
            <a:off x="2438553" y="1862356"/>
            <a:ext cx="7796540" cy="4086208"/>
          </a:xfrm>
        </p:spPr>
        <p:txBody>
          <a:bodyPr>
            <a:normAutofit fontScale="92500"/>
          </a:bodyPr>
          <a:lstStyle/>
          <a:p>
            <a:pPr marL="0" indent="0">
              <a:buNone/>
            </a:pPr>
            <a:r>
              <a:rPr lang="en-US" sz="2400" dirty="0"/>
              <a:t>The first exercise is to try to map out your life event in a timeline.</a:t>
            </a:r>
          </a:p>
          <a:p>
            <a:pPr marL="0" indent="0">
              <a:buNone/>
            </a:pPr>
            <a:endParaRPr lang="en-US" sz="2400" dirty="0"/>
          </a:p>
          <a:p>
            <a:pPr marL="0" indent="0">
              <a:buNone/>
            </a:pPr>
            <a:r>
              <a:rPr lang="en-US" sz="2400" dirty="0"/>
              <a:t>You can choose to draw a timeline about your parents' relationship</a:t>
            </a:r>
          </a:p>
          <a:p>
            <a:pPr marL="0" indent="0">
              <a:buNone/>
            </a:pPr>
            <a:endParaRPr lang="en-US" sz="2400" dirty="0"/>
          </a:p>
          <a:p>
            <a:pPr marL="0" indent="0">
              <a:buNone/>
            </a:pPr>
            <a:r>
              <a:rPr lang="en-US" sz="2400" dirty="0"/>
              <a:t>Or you can choose to map out your up and down in your love relationship… etc.</a:t>
            </a:r>
          </a:p>
          <a:p>
            <a:pPr marL="0" indent="0">
              <a:buNone/>
            </a:pPr>
            <a:endParaRPr lang="en-US" sz="2400" dirty="0"/>
          </a:p>
          <a:p>
            <a:pPr marL="0" indent="0">
              <a:buNone/>
            </a:pPr>
            <a:r>
              <a:rPr lang="en-US" sz="2400" dirty="0"/>
              <a:t>And then please label each section of your timeline.</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939567" y="1057013"/>
            <a:ext cx="7550092" cy="646331"/>
          </a:xfrm>
          <a:prstGeom prst="rect">
            <a:avLst/>
          </a:prstGeom>
          <a:noFill/>
        </p:spPr>
        <p:txBody>
          <a:bodyPr wrap="square" rtlCol="0">
            <a:spAutoFit/>
          </a:bodyPr>
          <a:lstStyle/>
          <a:p>
            <a:r>
              <a:rPr lang="en-US" sz="3600" dirty="0"/>
              <a:t>Map out your life event in a timeline…</a:t>
            </a:r>
          </a:p>
        </p:txBody>
      </p:sp>
      <p:sp>
        <p:nvSpPr>
          <p:cNvPr id="2" name="TextBox 1">
            <a:extLst>
              <a:ext uri="{FF2B5EF4-FFF2-40B4-BE49-F238E27FC236}">
                <a16:creationId xmlns:a16="http://schemas.microsoft.com/office/drawing/2014/main" id="{85897EE9-58E2-4F49-8CD7-848760EAFDC1}"/>
              </a:ext>
            </a:extLst>
          </p:cNvPr>
          <p:cNvSpPr txBox="1"/>
          <p:nvPr/>
        </p:nvSpPr>
        <p:spPr>
          <a:xfrm>
            <a:off x="394283" y="41350"/>
            <a:ext cx="914400" cy="1015663"/>
          </a:xfrm>
          <a:prstGeom prst="rect">
            <a:avLst/>
          </a:prstGeom>
          <a:noFill/>
        </p:spPr>
        <p:txBody>
          <a:bodyPr wrap="square" rtlCol="0">
            <a:spAutoFit/>
          </a:bodyPr>
          <a:lstStyle/>
          <a:p>
            <a:r>
              <a:rPr lang="en-US" sz="6000" dirty="0">
                <a:latin typeface="BatangChe" panose="02030609000101010101" pitchFamily="49" charset="-127"/>
                <a:ea typeface="BatangChe" panose="02030609000101010101" pitchFamily="49" charset="-127"/>
                <a:cs typeface="AngsanaUPC" panose="02020603050405020304" pitchFamily="18" charset="-34"/>
              </a:rPr>
              <a:t>1</a:t>
            </a:r>
          </a:p>
        </p:txBody>
      </p:sp>
    </p:spTree>
    <p:extLst>
      <p:ext uri="{BB962C8B-B14F-4D97-AF65-F5344CB8AC3E}">
        <p14:creationId xmlns:p14="http://schemas.microsoft.com/office/powerpoint/2010/main" val="1709986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469784" y="1048624"/>
            <a:ext cx="7550092" cy="646331"/>
          </a:xfrm>
          <a:prstGeom prst="rect">
            <a:avLst/>
          </a:prstGeom>
          <a:noFill/>
        </p:spPr>
        <p:txBody>
          <a:bodyPr wrap="square" rtlCol="0">
            <a:spAutoFit/>
          </a:bodyPr>
          <a:lstStyle/>
          <a:p>
            <a:r>
              <a:rPr lang="en-US" sz="3600" dirty="0"/>
              <a:t>This is an example of a timeline…</a:t>
            </a:r>
          </a:p>
        </p:txBody>
      </p:sp>
      <p:cxnSp>
        <p:nvCxnSpPr>
          <p:cNvPr id="8" name="Straight Connector 7">
            <a:extLst>
              <a:ext uri="{FF2B5EF4-FFF2-40B4-BE49-F238E27FC236}">
                <a16:creationId xmlns:a16="http://schemas.microsoft.com/office/drawing/2014/main" id="{4964DBC2-B399-49A1-9DE0-D0B204CBA588}"/>
              </a:ext>
            </a:extLst>
          </p:cNvPr>
          <p:cNvCxnSpPr/>
          <p:nvPr/>
        </p:nvCxnSpPr>
        <p:spPr>
          <a:xfrm>
            <a:off x="1283516" y="3791824"/>
            <a:ext cx="893427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4998B32-4ACD-4562-B064-F58FCBB8AAFF}"/>
              </a:ext>
            </a:extLst>
          </p:cNvPr>
          <p:cNvCxnSpPr/>
          <p:nvPr/>
        </p:nvCxnSpPr>
        <p:spPr>
          <a:xfrm flipV="1">
            <a:off x="2248250" y="3003259"/>
            <a:ext cx="0" cy="7885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08B12B0-330E-41F8-936F-DE9A5C03C290}"/>
              </a:ext>
            </a:extLst>
          </p:cNvPr>
          <p:cNvCxnSpPr/>
          <p:nvPr/>
        </p:nvCxnSpPr>
        <p:spPr>
          <a:xfrm flipV="1">
            <a:off x="3994559" y="3791822"/>
            <a:ext cx="0" cy="7885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1AD8339-AE4A-4674-8BF9-6F9C82705C4F}"/>
              </a:ext>
            </a:extLst>
          </p:cNvPr>
          <p:cNvCxnSpPr/>
          <p:nvPr/>
        </p:nvCxnSpPr>
        <p:spPr>
          <a:xfrm flipV="1">
            <a:off x="6179890" y="3003257"/>
            <a:ext cx="0" cy="7885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3630667-25C7-4167-817A-7A1960BF87C4}"/>
              </a:ext>
            </a:extLst>
          </p:cNvPr>
          <p:cNvCxnSpPr/>
          <p:nvPr/>
        </p:nvCxnSpPr>
        <p:spPr>
          <a:xfrm flipV="1">
            <a:off x="8465891" y="3791822"/>
            <a:ext cx="0" cy="78856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23EC3E1-C65A-46F0-88D3-0311B1C4CB09}"/>
              </a:ext>
            </a:extLst>
          </p:cNvPr>
          <p:cNvSpPr txBox="1"/>
          <p:nvPr/>
        </p:nvSpPr>
        <p:spPr>
          <a:xfrm>
            <a:off x="1174460" y="2356926"/>
            <a:ext cx="2483126" cy="646331"/>
          </a:xfrm>
          <a:prstGeom prst="rect">
            <a:avLst/>
          </a:prstGeom>
          <a:noFill/>
        </p:spPr>
        <p:txBody>
          <a:bodyPr wrap="square" rtlCol="0">
            <a:spAutoFit/>
          </a:bodyPr>
          <a:lstStyle/>
          <a:p>
            <a:r>
              <a:rPr lang="en-US" dirty="0"/>
              <a:t>Feeling of Abandonment in childhood</a:t>
            </a:r>
          </a:p>
        </p:txBody>
      </p:sp>
      <p:sp>
        <p:nvSpPr>
          <p:cNvPr id="15" name="TextBox 14">
            <a:extLst>
              <a:ext uri="{FF2B5EF4-FFF2-40B4-BE49-F238E27FC236}">
                <a16:creationId xmlns:a16="http://schemas.microsoft.com/office/drawing/2014/main" id="{B13075BC-1175-4C3B-9CDA-BCE69846880C}"/>
              </a:ext>
            </a:extLst>
          </p:cNvPr>
          <p:cNvSpPr txBox="1"/>
          <p:nvPr/>
        </p:nvSpPr>
        <p:spPr>
          <a:xfrm>
            <a:off x="2869841" y="4647819"/>
            <a:ext cx="2483126" cy="923330"/>
          </a:xfrm>
          <a:prstGeom prst="rect">
            <a:avLst/>
          </a:prstGeom>
          <a:noFill/>
        </p:spPr>
        <p:txBody>
          <a:bodyPr wrap="square" rtlCol="0">
            <a:spAutoFit/>
          </a:bodyPr>
          <a:lstStyle/>
          <a:p>
            <a:r>
              <a:rPr lang="en-US" dirty="0"/>
              <a:t>Enjoy some normal time with my Dad and Mom in junior high</a:t>
            </a:r>
          </a:p>
        </p:txBody>
      </p:sp>
      <p:sp>
        <p:nvSpPr>
          <p:cNvPr id="16" name="TextBox 15">
            <a:extLst>
              <a:ext uri="{FF2B5EF4-FFF2-40B4-BE49-F238E27FC236}">
                <a16:creationId xmlns:a16="http://schemas.microsoft.com/office/drawing/2014/main" id="{BBA1084F-1FA7-4D12-A63A-EA47D8AECD60}"/>
              </a:ext>
            </a:extLst>
          </p:cNvPr>
          <p:cNvSpPr txBox="1"/>
          <p:nvPr/>
        </p:nvSpPr>
        <p:spPr>
          <a:xfrm>
            <a:off x="5010431" y="2067965"/>
            <a:ext cx="2606763" cy="923330"/>
          </a:xfrm>
          <a:prstGeom prst="rect">
            <a:avLst/>
          </a:prstGeom>
          <a:noFill/>
        </p:spPr>
        <p:txBody>
          <a:bodyPr wrap="square" rtlCol="0">
            <a:spAutoFit/>
          </a:bodyPr>
          <a:lstStyle/>
          <a:p>
            <a:r>
              <a:rPr lang="en-US" dirty="0"/>
              <a:t>Got seriously sick at 11</a:t>
            </a:r>
            <a:r>
              <a:rPr lang="en-US" baseline="30000" dirty="0"/>
              <a:t>th</a:t>
            </a:r>
            <a:r>
              <a:rPr lang="en-US" dirty="0"/>
              <a:t> grade. The start of daily yelling at dinner table</a:t>
            </a:r>
          </a:p>
        </p:txBody>
      </p:sp>
      <p:sp>
        <p:nvSpPr>
          <p:cNvPr id="17" name="TextBox 16">
            <a:extLst>
              <a:ext uri="{FF2B5EF4-FFF2-40B4-BE49-F238E27FC236}">
                <a16:creationId xmlns:a16="http://schemas.microsoft.com/office/drawing/2014/main" id="{5BA66720-7A66-43CF-9207-D30F2427CC96}"/>
              </a:ext>
            </a:extLst>
          </p:cNvPr>
          <p:cNvSpPr txBox="1"/>
          <p:nvPr/>
        </p:nvSpPr>
        <p:spPr>
          <a:xfrm>
            <a:off x="7461414" y="4647819"/>
            <a:ext cx="2606763" cy="1477328"/>
          </a:xfrm>
          <a:prstGeom prst="rect">
            <a:avLst/>
          </a:prstGeom>
          <a:noFill/>
        </p:spPr>
        <p:txBody>
          <a:bodyPr wrap="square" rtlCol="0">
            <a:spAutoFit/>
          </a:bodyPr>
          <a:lstStyle/>
          <a:p>
            <a:r>
              <a:rPr lang="en-US" dirty="0"/>
              <a:t>My Dad passed away, and eventually the verbal abuse got died down, and my relationship with my mother is getting better</a:t>
            </a:r>
          </a:p>
        </p:txBody>
      </p:sp>
    </p:spTree>
    <p:extLst>
      <p:ext uri="{BB962C8B-B14F-4D97-AF65-F5344CB8AC3E}">
        <p14:creationId xmlns:p14="http://schemas.microsoft.com/office/powerpoint/2010/main" val="3679657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F10BA1C0-4A91-407B-B821-53F1F61010F7}"/>
              </a:ext>
            </a:extLst>
          </p:cNvPr>
          <p:cNvPicPr>
            <a:picLocks noChangeAspect="1"/>
          </p:cNvPicPr>
          <p:nvPr/>
        </p:nvPicPr>
        <p:blipFill>
          <a:blip r:embed="rId2"/>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3"/>
          <a:stretch>
            <a:fillRect/>
          </a:stretch>
        </p:blipFill>
        <p:spPr>
          <a:xfrm>
            <a:off x="0" y="5461175"/>
            <a:ext cx="2869841" cy="1396825"/>
          </a:xfrm>
          <a:prstGeom prst="rect">
            <a:avLst/>
          </a:prstGeom>
        </p:spPr>
      </p:pic>
      <p:sp>
        <p:nvSpPr>
          <p:cNvPr id="9" name="Rectangle 8">
            <a:extLst>
              <a:ext uri="{FF2B5EF4-FFF2-40B4-BE49-F238E27FC236}">
                <a16:creationId xmlns:a16="http://schemas.microsoft.com/office/drawing/2014/main" id="{A621BF71-C7FA-4EEE-A066-40C42D0D9502}"/>
              </a:ext>
            </a:extLst>
          </p:cNvPr>
          <p:cNvSpPr/>
          <p:nvPr/>
        </p:nvSpPr>
        <p:spPr>
          <a:xfrm>
            <a:off x="0" y="2066826"/>
            <a:ext cx="8864082" cy="989045"/>
          </a:xfrm>
          <a:prstGeom prst="rect">
            <a:avLst/>
          </a:prstGeom>
          <a:solidFill>
            <a:srgbClr val="FFFFFF">
              <a:alpha val="5098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EB8F5ED-92DF-4F3A-8754-3FF6EE06CAA3}"/>
              </a:ext>
            </a:extLst>
          </p:cNvPr>
          <p:cNvSpPr txBox="1"/>
          <p:nvPr/>
        </p:nvSpPr>
        <p:spPr>
          <a:xfrm>
            <a:off x="223850" y="2238182"/>
            <a:ext cx="8909108" cy="646331"/>
          </a:xfrm>
          <a:prstGeom prst="rect">
            <a:avLst/>
          </a:prstGeom>
          <a:noFill/>
        </p:spPr>
        <p:txBody>
          <a:bodyPr wrap="square" rtlCol="0">
            <a:spAutoFit/>
          </a:bodyPr>
          <a:lstStyle/>
          <a:p>
            <a:r>
              <a:rPr lang="en-US" sz="3600" dirty="0"/>
              <a:t>Or you can choose to express it using art…</a:t>
            </a:r>
          </a:p>
        </p:txBody>
      </p:sp>
    </p:spTree>
    <p:extLst>
      <p:ext uri="{BB962C8B-B14F-4D97-AF65-F5344CB8AC3E}">
        <p14:creationId xmlns:p14="http://schemas.microsoft.com/office/powerpoint/2010/main" val="602047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hand holding a pencil&#10;&#10;Description automatically generated with low confidence">
            <a:extLst>
              <a:ext uri="{FF2B5EF4-FFF2-40B4-BE49-F238E27FC236}">
                <a16:creationId xmlns:a16="http://schemas.microsoft.com/office/drawing/2014/main" id="{D722388E-53ED-4EC9-AB64-DD3DD630DD50}"/>
              </a:ext>
            </a:extLst>
          </p:cNvPr>
          <p:cNvPicPr>
            <a:picLocks noChangeAspect="1"/>
          </p:cNvPicPr>
          <p:nvPr/>
        </p:nvPicPr>
        <p:blipFill>
          <a:blip r:embed="rId2"/>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F4D0422D-E5BD-49D4-995A-78A718A16179}"/>
              </a:ext>
            </a:extLst>
          </p:cNvPr>
          <p:cNvSpPr/>
          <p:nvPr/>
        </p:nvSpPr>
        <p:spPr>
          <a:xfrm>
            <a:off x="-17384" y="0"/>
            <a:ext cx="12226767" cy="6858000"/>
          </a:xfrm>
          <a:prstGeom prst="rect">
            <a:avLst/>
          </a:prstGeom>
          <a:solidFill>
            <a:srgbClr val="FFFFFF">
              <a:alpha val="6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D48DAE2-D48D-4ED7-B9E7-6AE010074B24}"/>
              </a:ext>
            </a:extLst>
          </p:cNvPr>
          <p:cNvSpPr txBox="1"/>
          <p:nvPr/>
        </p:nvSpPr>
        <p:spPr>
          <a:xfrm>
            <a:off x="360369" y="657855"/>
            <a:ext cx="7550092" cy="646331"/>
          </a:xfrm>
          <a:prstGeom prst="rect">
            <a:avLst/>
          </a:prstGeom>
          <a:noFill/>
        </p:spPr>
        <p:txBody>
          <a:bodyPr wrap="square" rtlCol="0">
            <a:spAutoFit/>
          </a:bodyPr>
          <a:lstStyle/>
          <a:p>
            <a:r>
              <a:rPr lang="en-US" sz="3600" dirty="0"/>
              <a:t>How this exercise has helped me…</a:t>
            </a:r>
          </a:p>
        </p:txBody>
      </p:sp>
      <p:sp>
        <p:nvSpPr>
          <p:cNvPr id="4" name="TextBox 3">
            <a:extLst>
              <a:ext uri="{FF2B5EF4-FFF2-40B4-BE49-F238E27FC236}">
                <a16:creationId xmlns:a16="http://schemas.microsoft.com/office/drawing/2014/main" id="{0EB8F5ED-92DF-4F3A-8754-3FF6EE06CAA3}"/>
              </a:ext>
            </a:extLst>
          </p:cNvPr>
          <p:cNvSpPr txBox="1"/>
          <p:nvPr/>
        </p:nvSpPr>
        <p:spPr>
          <a:xfrm>
            <a:off x="1362851" y="1539344"/>
            <a:ext cx="9857065" cy="4093428"/>
          </a:xfrm>
          <a:prstGeom prst="rect">
            <a:avLst/>
          </a:prstGeom>
          <a:noFill/>
        </p:spPr>
        <p:txBody>
          <a:bodyPr wrap="square" rtlCol="0">
            <a:spAutoFit/>
          </a:bodyPr>
          <a:lstStyle/>
          <a:p>
            <a:r>
              <a:rPr lang="en-US" sz="2000" dirty="0"/>
              <a:t>Mapping out timeline, and capturing my emotion with figurative drawing was one of my earliest tool I learned from school counseling</a:t>
            </a:r>
          </a:p>
          <a:p>
            <a:endParaRPr lang="en-US" sz="2000" dirty="0"/>
          </a:p>
          <a:p>
            <a:r>
              <a:rPr lang="en-US" sz="2000" dirty="0"/>
              <a:t>It makes me feel so relax, and when I’m doing the exercise, I don’t even need to make a sound.</a:t>
            </a:r>
          </a:p>
          <a:p>
            <a:endParaRPr lang="en-US" sz="2000" dirty="0"/>
          </a:p>
          <a:p>
            <a:r>
              <a:rPr lang="en-US" sz="2000" dirty="0"/>
              <a:t>And sometimes, I don’t even need to draw… just coloring, or scrapbooking…</a:t>
            </a:r>
          </a:p>
          <a:p>
            <a:endParaRPr lang="en-US" sz="2000" dirty="0"/>
          </a:p>
          <a:p>
            <a:r>
              <a:rPr lang="en-US" sz="2000" dirty="0"/>
              <a:t>I’m just enjoying my solitude, as I pour out all my emotion on the paper.</a:t>
            </a:r>
          </a:p>
          <a:p>
            <a:endParaRPr lang="en-US" sz="2000" dirty="0"/>
          </a:p>
          <a:p>
            <a:r>
              <a:rPr lang="en-US" sz="2000" dirty="0"/>
              <a:t>And sometimes, they put some soft background music on…</a:t>
            </a:r>
          </a:p>
          <a:p>
            <a:endParaRPr lang="en-US" sz="2000" dirty="0"/>
          </a:p>
          <a:p>
            <a:r>
              <a:rPr lang="en-US" sz="2000" dirty="0"/>
              <a:t>The experience was so smoothing…</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3"/>
          <a:stretch>
            <a:fillRect/>
          </a:stretch>
        </p:blipFill>
        <p:spPr>
          <a:xfrm>
            <a:off x="0" y="5461175"/>
            <a:ext cx="2869841" cy="1396825"/>
          </a:xfrm>
          <a:prstGeom prst="rect">
            <a:avLst/>
          </a:prstGeom>
        </p:spPr>
      </p:pic>
    </p:spTree>
    <p:extLst>
      <p:ext uri="{BB962C8B-B14F-4D97-AF65-F5344CB8AC3E}">
        <p14:creationId xmlns:p14="http://schemas.microsoft.com/office/powerpoint/2010/main" val="2248053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281806"/>
            <a:ext cx="9857065" cy="1477328"/>
          </a:xfrm>
          <a:prstGeom prst="rect">
            <a:avLst/>
          </a:prstGeom>
          <a:noFill/>
        </p:spPr>
        <p:txBody>
          <a:bodyPr wrap="square" rtlCol="0">
            <a:spAutoFit/>
          </a:bodyPr>
          <a:lstStyle/>
          <a:p>
            <a:r>
              <a:rPr lang="en-US" sz="5400" dirty="0"/>
              <a:t>Any Questions About the Exercise</a:t>
            </a:r>
            <a:endParaRPr lang="en-US" sz="3600" dirty="0"/>
          </a:p>
          <a:p>
            <a:r>
              <a:rPr lang="en-US" sz="3600" dirty="0"/>
              <a:t>    - Mapping out Your Stories Timeline (10 minutes)</a:t>
            </a:r>
          </a:p>
        </p:txBody>
      </p:sp>
    </p:spTree>
    <p:extLst>
      <p:ext uri="{BB962C8B-B14F-4D97-AF65-F5344CB8AC3E}">
        <p14:creationId xmlns:p14="http://schemas.microsoft.com/office/powerpoint/2010/main" val="1495973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281806"/>
            <a:ext cx="9857065" cy="1477328"/>
          </a:xfrm>
          <a:prstGeom prst="rect">
            <a:avLst/>
          </a:prstGeom>
          <a:noFill/>
        </p:spPr>
        <p:txBody>
          <a:bodyPr wrap="square" rtlCol="0">
            <a:spAutoFit/>
          </a:bodyPr>
          <a:lstStyle/>
          <a:p>
            <a:r>
              <a:rPr lang="en-US" sz="5400" dirty="0"/>
              <a:t>Let’s Start… clock counting…</a:t>
            </a:r>
            <a:endParaRPr lang="en-US" sz="3600" dirty="0"/>
          </a:p>
          <a:p>
            <a:r>
              <a:rPr lang="en-US" sz="3600" dirty="0"/>
              <a:t>    - Mapping out Your Stories Timeline (10 minutes)</a:t>
            </a:r>
          </a:p>
        </p:txBody>
      </p:sp>
    </p:spTree>
    <p:extLst>
      <p:ext uri="{BB962C8B-B14F-4D97-AF65-F5344CB8AC3E}">
        <p14:creationId xmlns:p14="http://schemas.microsoft.com/office/powerpoint/2010/main" val="3955422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281806"/>
            <a:ext cx="9857065" cy="1477328"/>
          </a:xfrm>
          <a:prstGeom prst="rect">
            <a:avLst/>
          </a:prstGeom>
          <a:noFill/>
        </p:spPr>
        <p:txBody>
          <a:bodyPr wrap="square" rtlCol="0">
            <a:spAutoFit/>
          </a:bodyPr>
          <a:lstStyle/>
          <a:p>
            <a:r>
              <a:rPr lang="en-US" sz="5400" dirty="0"/>
              <a:t>Time Up: Who Want to Share</a:t>
            </a:r>
            <a:endParaRPr lang="en-US" sz="3600" dirty="0"/>
          </a:p>
          <a:p>
            <a:r>
              <a:rPr lang="en-US" sz="3600" dirty="0"/>
              <a:t>    - Mapping out Your Stories Timeline</a:t>
            </a:r>
          </a:p>
        </p:txBody>
      </p:sp>
    </p:spTree>
    <p:extLst>
      <p:ext uri="{BB962C8B-B14F-4D97-AF65-F5344CB8AC3E}">
        <p14:creationId xmlns:p14="http://schemas.microsoft.com/office/powerpoint/2010/main" val="3547715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939567" y="1057013"/>
            <a:ext cx="7793372" cy="1200329"/>
          </a:xfrm>
          <a:prstGeom prst="rect">
            <a:avLst/>
          </a:prstGeom>
          <a:noFill/>
        </p:spPr>
        <p:txBody>
          <a:bodyPr wrap="square" rtlCol="0">
            <a:spAutoFit/>
          </a:bodyPr>
          <a:lstStyle/>
          <a:p>
            <a:r>
              <a:rPr lang="en-US" sz="3600" dirty="0"/>
              <a:t>Brain Dump All Negative Words that Have Ever Spoken to You… (10 minutes)</a:t>
            </a:r>
          </a:p>
        </p:txBody>
      </p:sp>
      <p:sp>
        <p:nvSpPr>
          <p:cNvPr id="2" name="TextBox 1">
            <a:extLst>
              <a:ext uri="{FF2B5EF4-FFF2-40B4-BE49-F238E27FC236}">
                <a16:creationId xmlns:a16="http://schemas.microsoft.com/office/drawing/2014/main" id="{85897EE9-58E2-4F49-8CD7-848760EAFDC1}"/>
              </a:ext>
            </a:extLst>
          </p:cNvPr>
          <p:cNvSpPr txBox="1"/>
          <p:nvPr/>
        </p:nvSpPr>
        <p:spPr>
          <a:xfrm>
            <a:off x="394283" y="41350"/>
            <a:ext cx="914400" cy="1015663"/>
          </a:xfrm>
          <a:prstGeom prst="rect">
            <a:avLst/>
          </a:prstGeom>
          <a:noFill/>
        </p:spPr>
        <p:txBody>
          <a:bodyPr wrap="square" rtlCol="0">
            <a:spAutoFit/>
          </a:bodyPr>
          <a:lstStyle/>
          <a:p>
            <a:r>
              <a:rPr lang="en-US" sz="6000" dirty="0">
                <a:latin typeface="BatangChe" panose="02030609000101010101" pitchFamily="49" charset="-127"/>
                <a:ea typeface="BatangChe" panose="02030609000101010101" pitchFamily="49" charset="-127"/>
                <a:cs typeface="AngsanaUPC" panose="02020603050405020304" pitchFamily="18" charset="-34"/>
              </a:rPr>
              <a:t>2</a:t>
            </a:r>
          </a:p>
        </p:txBody>
      </p:sp>
      <p:sp>
        <p:nvSpPr>
          <p:cNvPr id="7" name="Content Placeholder 6">
            <a:extLst>
              <a:ext uri="{FF2B5EF4-FFF2-40B4-BE49-F238E27FC236}">
                <a16:creationId xmlns:a16="http://schemas.microsoft.com/office/drawing/2014/main" id="{375A57E0-13A8-4377-A157-8D3977ED2C72}"/>
              </a:ext>
            </a:extLst>
          </p:cNvPr>
          <p:cNvSpPr>
            <a:spLocks noGrp="1"/>
          </p:cNvSpPr>
          <p:nvPr>
            <p:ph idx="1"/>
          </p:nvPr>
        </p:nvSpPr>
        <p:spPr>
          <a:xfrm>
            <a:off x="2231136" y="2638044"/>
            <a:ext cx="7729728" cy="1962615"/>
          </a:xfrm>
        </p:spPr>
        <p:txBody>
          <a:bodyPr/>
          <a:lstStyle/>
          <a:p>
            <a:r>
              <a:rPr lang="en-US" dirty="0"/>
              <a:t>Sometimes, we need to air out everything in our mind.</a:t>
            </a:r>
          </a:p>
          <a:p>
            <a:r>
              <a:rPr lang="en-US" dirty="0"/>
              <a:t>Write everything that you remember that was hurting you…</a:t>
            </a:r>
          </a:p>
          <a:p>
            <a:r>
              <a:rPr lang="en-US" dirty="0"/>
              <a:t>Don’t think too much… just keep writing until I tell you 10 minutes are up.</a:t>
            </a:r>
          </a:p>
        </p:txBody>
      </p:sp>
    </p:spTree>
    <p:extLst>
      <p:ext uri="{BB962C8B-B14F-4D97-AF65-F5344CB8AC3E}">
        <p14:creationId xmlns:p14="http://schemas.microsoft.com/office/powerpoint/2010/main" val="197213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erson writing on a piece of paper&#10;&#10;Description automatically generated with medium confidence">
            <a:extLst>
              <a:ext uri="{FF2B5EF4-FFF2-40B4-BE49-F238E27FC236}">
                <a16:creationId xmlns:a16="http://schemas.microsoft.com/office/drawing/2014/main" id="{84BE9EEA-D525-45A0-9262-00EBAED50F97}"/>
              </a:ext>
            </a:extLst>
          </p:cNvPr>
          <p:cNvPicPr>
            <a:picLocks noChangeAspect="1"/>
          </p:cNvPicPr>
          <p:nvPr/>
        </p:nvPicPr>
        <p:blipFill>
          <a:blip r:embed="rId2"/>
          <a:stretch>
            <a:fillRect/>
          </a:stretch>
        </p:blipFill>
        <p:spPr>
          <a:xfrm>
            <a:off x="-1320428" y="0"/>
            <a:ext cx="13512427" cy="6858000"/>
          </a:xfrm>
          <a:prstGeom prst="rect">
            <a:avLst/>
          </a:prstGeom>
        </p:spPr>
      </p:pic>
      <p:sp>
        <p:nvSpPr>
          <p:cNvPr id="7" name="Rectangle 6">
            <a:extLst>
              <a:ext uri="{FF2B5EF4-FFF2-40B4-BE49-F238E27FC236}">
                <a16:creationId xmlns:a16="http://schemas.microsoft.com/office/drawing/2014/main" id="{F4D0422D-E5BD-49D4-995A-78A718A16179}"/>
              </a:ext>
            </a:extLst>
          </p:cNvPr>
          <p:cNvSpPr/>
          <p:nvPr/>
        </p:nvSpPr>
        <p:spPr>
          <a:xfrm>
            <a:off x="-1320427" y="0"/>
            <a:ext cx="13512427" cy="6858000"/>
          </a:xfrm>
          <a:prstGeom prst="rect">
            <a:avLst/>
          </a:prstGeom>
          <a:solidFill>
            <a:srgbClr val="FFFFFF">
              <a:alpha val="6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EB8F5ED-92DF-4F3A-8754-3FF6EE06CAA3}"/>
              </a:ext>
            </a:extLst>
          </p:cNvPr>
          <p:cNvSpPr txBox="1"/>
          <p:nvPr/>
        </p:nvSpPr>
        <p:spPr>
          <a:xfrm>
            <a:off x="1362851" y="1539344"/>
            <a:ext cx="9857065" cy="3477875"/>
          </a:xfrm>
          <a:prstGeom prst="rect">
            <a:avLst/>
          </a:prstGeom>
          <a:noFill/>
        </p:spPr>
        <p:txBody>
          <a:bodyPr wrap="square" rtlCol="0">
            <a:spAutoFit/>
          </a:bodyPr>
          <a:lstStyle/>
          <a:p>
            <a:r>
              <a:rPr lang="en-US" sz="2000" dirty="0"/>
              <a:t>The first skill I learn about gaining self awareness, is the important of keeping a journal…</a:t>
            </a:r>
          </a:p>
          <a:p>
            <a:endParaRPr lang="en-US" sz="2000" dirty="0"/>
          </a:p>
          <a:p>
            <a:r>
              <a:rPr lang="en-US" sz="2000" dirty="0"/>
              <a:t>You can categorize different journal entries, or even have a separate book for certain journal topics…</a:t>
            </a:r>
          </a:p>
          <a:p>
            <a:endParaRPr lang="en-US" sz="2000" dirty="0"/>
          </a:p>
          <a:p>
            <a:r>
              <a:rPr lang="en-US" sz="2000" dirty="0"/>
              <a:t>Once I dump out all the stuff that is in my head and those that were heavy on my heart… </a:t>
            </a:r>
          </a:p>
          <a:p>
            <a:r>
              <a:rPr lang="en-US" sz="2000" dirty="0"/>
              <a:t>I can feel a relieve. I feel being heard. </a:t>
            </a:r>
            <a:br>
              <a:rPr lang="en-US" sz="2000" dirty="0"/>
            </a:br>
            <a:br>
              <a:rPr lang="en-US" sz="2000" dirty="0"/>
            </a:br>
            <a:r>
              <a:rPr lang="en-US" sz="2000" dirty="0"/>
              <a:t>And because it is my journal, I can write my feeling as is: all my anger, my frustration, my sadness, my disappointment, my secret, my hatred… without masking up any of these, because it is my private journal… I am the only reader that is ever needed…</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3"/>
          <a:stretch>
            <a:fillRect/>
          </a:stretch>
        </p:blipFill>
        <p:spPr>
          <a:xfrm>
            <a:off x="0" y="5461175"/>
            <a:ext cx="2869841" cy="1396825"/>
          </a:xfrm>
          <a:prstGeom prst="rect">
            <a:avLst/>
          </a:prstGeom>
        </p:spPr>
      </p:pic>
      <p:sp>
        <p:nvSpPr>
          <p:cNvPr id="6" name="TextBox 5">
            <a:extLst>
              <a:ext uri="{FF2B5EF4-FFF2-40B4-BE49-F238E27FC236}">
                <a16:creationId xmlns:a16="http://schemas.microsoft.com/office/drawing/2014/main" id="{DD48DAE2-D48D-4ED7-B9E7-6AE010074B24}"/>
              </a:ext>
            </a:extLst>
          </p:cNvPr>
          <p:cNvSpPr txBox="1"/>
          <p:nvPr/>
        </p:nvSpPr>
        <p:spPr>
          <a:xfrm>
            <a:off x="360369" y="657855"/>
            <a:ext cx="7550092" cy="646331"/>
          </a:xfrm>
          <a:prstGeom prst="rect">
            <a:avLst/>
          </a:prstGeom>
          <a:noFill/>
        </p:spPr>
        <p:txBody>
          <a:bodyPr wrap="square" rtlCol="0">
            <a:spAutoFit/>
          </a:bodyPr>
          <a:lstStyle/>
          <a:p>
            <a:r>
              <a:rPr lang="en-US" sz="3600" dirty="0"/>
              <a:t>How this exercise has helped me…</a:t>
            </a:r>
          </a:p>
        </p:txBody>
      </p:sp>
    </p:spTree>
    <p:extLst>
      <p:ext uri="{BB962C8B-B14F-4D97-AF65-F5344CB8AC3E}">
        <p14:creationId xmlns:p14="http://schemas.microsoft.com/office/powerpoint/2010/main" val="1874362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281806"/>
            <a:ext cx="9857065" cy="2031325"/>
          </a:xfrm>
          <a:prstGeom prst="rect">
            <a:avLst/>
          </a:prstGeom>
          <a:noFill/>
        </p:spPr>
        <p:txBody>
          <a:bodyPr wrap="square" rtlCol="0">
            <a:spAutoFit/>
          </a:bodyPr>
          <a:lstStyle/>
          <a:p>
            <a:r>
              <a:rPr lang="en-US" sz="5400" dirty="0"/>
              <a:t>Any Questions About the Exercise</a:t>
            </a:r>
            <a:endParaRPr lang="en-US" sz="3600" dirty="0"/>
          </a:p>
          <a:p>
            <a:r>
              <a:rPr lang="en-US" sz="3600" dirty="0"/>
              <a:t>    - Brain Dump All Negative Words that Have Ever    			Spoken to You… (10 minutes)</a:t>
            </a:r>
          </a:p>
        </p:txBody>
      </p:sp>
    </p:spTree>
    <p:extLst>
      <p:ext uri="{BB962C8B-B14F-4D97-AF65-F5344CB8AC3E}">
        <p14:creationId xmlns:p14="http://schemas.microsoft.com/office/powerpoint/2010/main" val="945138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767542" y="2409825"/>
            <a:ext cx="9857065" cy="2646878"/>
          </a:xfrm>
          <a:prstGeom prst="rect">
            <a:avLst/>
          </a:prstGeom>
          <a:noFill/>
        </p:spPr>
        <p:txBody>
          <a:bodyPr wrap="square" rtlCol="0">
            <a:spAutoFit/>
          </a:bodyPr>
          <a:lstStyle/>
          <a:p>
            <a:r>
              <a:rPr lang="en-US" sz="5400" dirty="0"/>
              <a:t>Check In:</a:t>
            </a:r>
            <a:endParaRPr lang="en-US" sz="3600" dirty="0"/>
          </a:p>
          <a:p>
            <a:pPr marL="0" indent="0">
              <a:buNone/>
            </a:pPr>
            <a:r>
              <a:rPr lang="en-US" sz="3600" dirty="0"/>
              <a:t> 	</a:t>
            </a:r>
            <a:r>
              <a:rPr lang="en-US" sz="4000" dirty="0"/>
              <a:t> </a:t>
            </a:r>
            <a:r>
              <a:rPr lang="en-US" sz="3600" dirty="0"/>
              <a:t>- What’s your name?</a:t>
            </a:r>
          </a:p>
          <a:p>
            <a:pPr marL="0" indent="0">
              <a:buNone/>
            </a:pPr>
            <a:r>
              <a:rPr lang="en-US" sz="3600" dirty="0"/>
              <a:t>     - How are you feeling right now?</a:t>
            </a:r>
          </a:p>
          <a:p>
            <a:endParaRPr lang="en-US" sz="3600" dirty="0"/>
          </a:p>
        </p:txBody>
      </p:sp>
    </p:spTree>
    <p:extLst>
      <p:ext uri="{BB962C8B-B14F-4D97-AF65-F5344CB8AC3E}">
        <p14:creationId xmlns:p14="http://schemas.microsoft.com/office/powerpoint/2010/main" val="1072728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281806"/>
            <a:ext cx="9857065" cy="2031325"/>
          </a:xfrm>
          <a:prstGeom prst="rect">
            <a:avLst/>
          </a:prstGeom>
          <a:noFill/>
        </p:spPr>
        <p:txBody>
          <a:bodyPr wrap="square" rtlCol="0">
            <a:spAutoFit/>
          </a:bodyPr>
          <a:lstStyle/>
          <a:p>
            <a:r>
              <a:rPr lang="en-US" sz="5400" dirty="0"/>
              <a:t>Let’s Start… clock counting…</a:t>
            </a:r>
            <a:endParaRPr lang="en-US" sz="3600" dirty="0"/>
          </a:p>
          <a:p>
            <a:r>
              <a:rPr lang="en-US" sz="3600" dirty="0"/>
              <a:t>    - Brain Dump All Negative Words that Have Ever    			Spoken to You… (10 minutes)</a:t>
            </a:r>
          </a:p>
        </p:txBody>
      </p:sp>
    </p:spTree>
    <p:extLst>
      <p:ext uri="{BB962C8B-B14F-4D97-AF65-F5344CB8AC3E}">
        <p14:creationId xmlns:p14="http://schemas.microsoft.com/office/powerpoint/2010/main" val="1012962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281806"/>
            <a:ext cx="9857065" cy="2031325"/>
          </a:xfrm>
          <a:prstGeom prst="rect">
            <a:avLst/>
          </a:prstGeom>
          <a:noFill/>
        </p:spPr>
        <p:txBody>
          <a:bodyPr wrap="square" rtlCol="0">
            <a:spAutoFit/>
          </a:bodyPr>
          <a:lstStyle/>
          <a:p>
            <a:r>
              <a:rPr lang="en-US" sz="5400" dirty="0"/>
              <a:t>Time Up: Who Want to Share</a:t>
            </a:r>
            <a:endParaRPr lang="en-US" sz="3600" dirty="0"/>
          </a:p>
          <a:p>
            <a:r>
              <a:rPr lang="en-US" sz="3600" dirty="0"/>
              <a:t>    - Brain Dump All Negative Words that Have Ever    			Spoken to You…</a:t>
            </a:r>
          </a:p>
        </p:txBody>
      </p:sp>
    </p:spTree>
    <p:extLst>
      <p:ext uri="{BB962C8B-B14F-4D97-AF65-F5344CB8AC3E}">
        <p14:creationId xmlns:p14="http://schemas.microsoft.com/office/powerpoint/2010/main" val="3492533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939567" y="1057013"/>
            <a:ext cx="9991288" cy="1692771"/>
          </a:xfrm>
          <a:prstGeom prst="rect">
            <a:avLst/>
          </a:prstGeom>
          <a:noFill/>
        </p:spPr>
        <p:txBody>
          <a:bodyPr wrap="square" rtlCol="0">
            <a:spAutoFit/>
          </a:bodyPr>
          <a:lstStyle/>
          <a:p>
            <a:r>
              <a:rPr lang="en-US" sz="3600" dirty="0"/>
              <a:t>Go back to what you’ve just written…</a:t>
            </a:r>
          </a:p>
          <a:p>
            <a:r>
              <a:rPr lang="en-US" sz="3600" dirty="0"/>
              <a:t>	</a:t>
            </a:r>
            <a:r>
              <a:rPr lang="en-US" sz="3200" dirty="0"/>
              <a:t>- Identify what emotions are trigger by their labeling or 		words (10 minutes)</a:t>
            </a:r>
          </a:p>
        </p:txBody>
      </p:sp>
      <p:sp>
        <p:nvSpPr>
          <p:cNvPr id="2" name="TextBox 1">
            <a:extLst>
              <a:ext uri="{FF2B5EF4-FFF2-40B4-BE49-F238E27FC236}">
                <a16:creationId xmlns:a16="http://schemas.microsoft.com/office/drawing/2014/main" id="{85897EE9-58E2-4F49-8CD7-848760EAFDC1}"/>
              </a:ext>
            </a:extLst>
          </p:cNvPr>
          <p:cNvSpPr txBox="1"/>
          <p:nvPr/>
        </p:nvSpPr>
        <p:spPr>
          <a:xfrm>
            <a:off x="394283" y="41350"/>
            <a:ext cx="914400" cy="1015663"/>
          </a:xfrm>
          <a:prstGeom prst="rect">
            <a:avLst/>
          </a:prstGeom>
          <a:noFill/>
        </p:spPr>
        <p:txBody>
          <a:bodyPr wrap="square" rtlCol="0">
            <a:spAutoFit/>
          </a:bodyPr>
          <a:lstStyle/>
          <a:p>
            <a:r>
              <a:rPr lang="en-US" sz="6000" dirty="0">
                <a:latin typeface="BatangChe" panose="02030609000101010101" pitchFamily="49" charset="-127"/>
                <a:ea typeface="BatangChe" panose="02030609000101010101" pitchFamily="49" charset="-127"/>
                <a:cs typeface="AngsanaUPC" panose="02020603050405020304" pitchFamily="18" charset="-34"/>
              </a:rPr>
              <a:t>3</a:t>
            </a:r>
          </a:p>
        </p:txBody>
      </p:sp>
      <p:sp>
        <p:nvSpPr>
          <p:cNvPr id="7" name="Content Placeholder 6">
            <a:extLst>
              <a:ext uri="{FF2B5EF4-FFF2-40B4-BE49-F238E27FC236}">
                <a16:creationId xmlns:a16="http://schemas.microsoft.com/office/drawing/2014/main" id="{375A57E0-13A8-4377-A157-8D3977ED2C72}"/>
              </a:ext>
            </a:extLst>
          </p:cNvPr>
          <p:cNvSpPr>
            <a:spLocks noGrp="1"/>
          </p:cNvSpPr>
          <p:nvPr>
            <p:ph idx="1"/>
          </p:nvPr>
        </p:nvSpPr>
        <p:spPr>
          <a:xfrm>
            <a:off x="2289859" y="2922682"/>
            <a:ext cx="7729728" cy="2538493"/>
          </a:xfrm>
        </p:spPr>
        <p:txBody>
          <a:bodyPr>
            <a:normAutofit/>
          </a:bodyPr>
          <a:lstStyle/>
          <a:p>
            <a:r>
              <a:rPr lang="en-US" dirty="0"/>
              <a:t>It is important to acknowledge our emotion, and do not criticize or judge how we feel</a:t>
            </a:r>
          </a:p>
          <a:p>
            <a:r>
              <a:rPr lang="en-US" dirty="0"/>
              <a:t>Accept our emotion as valid.</a:t>
            </a:r>
          </a:p>
          <a:p>
            <a:r>
              <a:rPr lang="en-US" dirty="0"/>
              <a:t>Try to understand why those words trigger certain emotion within you.</a:t>
            </a:r>
          </a:p>
          <a:p>
            <a:r>
              <a:rPr lang="en-US" dirty="0"/>
              <a:t>If you are willing to be honest with yourself during this exercise, you will come to discover many roots of the problems in your relationship with others</a:t>
            </a:r>
          </a:p>
          <a:p>
            <a:r>
              <a:rPr lang="en-US" dirty="0"/>
              <a:t>You will also discover how you are currently relating to yourself</a:t>
            </a:r>
          </a:p>
        </p:txBody>
      </p:sp>
    </p:spTree>
    <p:extLst>
      <p:ext uri="{BB962C8B-B14F-4D97-AF65-F5344CB8AC3E}">
        <p14:creationId xmlns:p14="http://schemas.microsoft.com/office/powerpoint/2010/main" val="2538671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EB8F5ED-92DF-4F3A-8754-3FF6EE06CAA3}"/>
              </a:ext>
            </a:extLst>
          </p:cNvPr>
          <p:cNvSpPr txBox="1"/>
          <p:nvPr/>
        </p:nvSpPr>
        <p:spPr>
          <a:xfrm>
            <a:off x="2946760" y="853151"/>
            <a:ext cx="5834744" cy="5940088"/>
          </a:xfrm>
          <a:prstGeom prst="rect">
            <a:avLst/>
          </a:prstGeom>
          <a:noFill/>
        </p:spPr>
        <p:txBody>
          <a:bodyPr wrap="square" rtlCol="0">
            <a:spAutoFit/>
          </a:bodyPr>
          <a:lstStyle/>
          <a:p>
            <a:r>
              <a:rPr lang="en-US" sz="2000" dirty="0"/>
              <a:t>When I start to explore emotion intelligence, I realize I need to able to identify how I am feeling at a given moment and uncover the true trigger of that emotion.</a:t>
            </a:r>
          </a:p>
          <a:p>
            <a:endParaRPr lang="en-US" sz="2000" dirty="0"/>
          </a:p>
          <a:p>
            <a:r>
              <a:rPr lang="en-US" sz="2000" dirty="0"/>
              <a:t>When we know what trigger certain emotion in us, then we can claim back our personal power by working on the root of the issues.</a:t>
            </a:r>
          </a:p>
          <a:p>
            <a:endParaRPr lang="en-US" sz="2000" dirty="0"/>
          </a:p>
          <a:p>
            <a:r>
              <a:rPr lang="en-US" sz="2000" dirty="0"/>
              <a:t>That was big part for me to learn to respond instead of react to the situation, when I was only a 3</a:t>
            </a:r>
            <a:r>
              <a:rPr lang="en-US" sz="2000" baseline="30000" dirty="0"/>
              <a:t>rd</a:t>
            </a:r>
            <a:r>
              <a:rPr lang="en-US" sz="2000" dirty="0"/>
              <a:t> grade and suffer from isolation by all classmate in my grade.</a:t>
            </a:r>
          </a:p>
          <a:p>
            <a:endParaRPr lang="en-US" sz="2000" dirty="0"/>
          </a:p>
          <a:p>
            <a:r>
              <a:rPr lang="en-US" sz="2000" dirty="0"/>
              <a:t>Won’t you agree if you know what is your hot button, you will know how to remove that button from being pushed?</a:t>
            </a:r>
          </a:p>
          <a:p>
            <a:endParaRPr lang="en-US" sz="2000" dirty="0"/>
          </a:p>
          <a:p>
            <a:r>
              <a:rPr lang="en-US" sz="2000" dirty="0"/>
              <a:t>I learn so much about who I am, what values do I have, when I learn to acknowledge my emotion, and try to understand it without judging it.</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6" name="TextBox 5">
            <a:extLst>
              <a:ext uri="{FF2B5EF4-FFF2-40B4-BE49-F238E27FC236}">
                <a16:creationId xmlns:a16="http://schemas.microsoft.com/office/drawing/2014/main" id="{DD48DAE2-D48D-4ED7-B9E7-6AE010074B24}"/>
              </a:ext>
            </a:extLst>
          </p:cNvPr>
          <p:cNvSpPr txBox="1"/>
          <p:nvPr/>
        </p:nvSpPr>
        <p:spPr>
          <a:xfrm>
            <a:off x="57697" y="206820"/>
            <a:ext cx="7550092" cy="646331"/>
          </a:xfrm>
          <a:prstGeom prst="rect">
            <a:avLst/>
          </a:prstGeom>
          <a:noFill/>
        </p:spPr>
        <p:txBody>
          <a:bodyPr wrap="square" rtlCol="0">
            <a:spAutoFit/>
          </a:bodyPr>
          <a:lstStyle/>
          <a:p>
            <a:r>
              <a:rPr lang="en-US" sz="3600" dirty="0"/>
              <a:t>How this exercise has helped me…</a:t>
            </a:r>
          </a:p>
        </p:txBody>
      </p:sp>
      <p:pic>
        <p:nvPicPr>
          <p:cNvPr id="3" name="Picture 2" descr="A picture containing text, person, indoor, computer&#10;&#10;Description automatically generated">
            <a:extLst>
              <a:ext uri="{FF2B5EF4-FFF2-40B4-BE49-F238E27FC236}">
                <a16:creationId xmlns:a16="http://schemas.microsoft.com/office/drawing/2014/main" id="{C1E4EAB3-F1D3-48B6-9EF9-504CB3E5E5C2}"/>
              </a:ext>
            </a:extLst>
          </p:cNvPr>
          <p:cNvPicPr>
            <a:picLocks noChangeAspect="1"/>
          </p:cNvPicPr>
          <p:nvPr/>
        </p:nvPicPr>
        <p:blipFill>
          <a:blip r:embed="rId3"/>
          <a:stretch>
            <a:fillRect/>
          </a:stretch>
        </p:blipFill>
        <p:spPr>
          <a:xfrm>
            <a:off x="8781504" y="0"/>
            <a:ext cx="4571639" cy="6858000"/>
          </a:xfrm>
          <a:prstGeom prst="rect">
            <a:avLst/>
          </a:prstGeom>
        </p:spPr>
      </p:pic>
    </p:spTree>
    <p:extLst>
      <p:ext uri="{BB962C8B-B14F-4D97-AF65-F5344CB8AC3E}">
        <p14:creationId xmlns:p14="http://schemas.microsoft.com/office/powerpoint/2010/main" val="10580766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1610686"/>
            <a:ext cx="9857065" cy="3262432"/>
          </a:xfrm>
          <a:prstGeom prst="rect">
            <a:avLst/>
          </a:prstGeom>
          <a:noFill/>
        </p:spPr>
        <p:txBody>
          <a:bodyPr wrap="square" rtlCol="0">
            <a:spAutoFit/>
          </a:bodyPr>
          <a:lstStyle/>
          <a:p>
            <a:r>
              <a:rPr lang="en-US" sz="5400" dirty="0"/>
              <a:t>Any Questions About the Exercise</a:t>
            </a:r>
            <a:endParaRPr lang="en-US" sz="3600" dirty="0"/>
          </a:p>
          <a:p>
            <a:r>
              <a:rPr lang="en-US" sz="3600" dirty="0"/>
              <a:t>    </a:t>
            </a:r>
            <a:r>
              <a:rPr lang="en-US" sz="4000" dirty="0"/>
              <a:t>Go back to what you’ve just written…</a:t>
            </a:r>
          </a:p>
          <a:p>
            <a:r>
              <a:rPr lang="en-US" sz="4000" dirty="0"/>
              <a:t>		</a:t>
            </a:r>
            <a:r>
              <a:rPr lang="en-US" sz="3600" dirty="0"/>
              <a:t>- Identify what emotions are trigger by their 			  labeling or words (10 minutes)</a:t>
            </a:r>
          </a:p>
          <a:p>
            <a:endParaRPr lang="en-US" sz="3600" dirty="0"/>
          </a:p>
        </p:txBody>
      </p:sp>
    </p:spTree>
    <p:extLst>
      <p:ext uri="{BB962C8B-B14F-4D97-AF65-F5344CB8AC3E}">
        <p14:creationId xmlns:p14="http://schemas.microsoft.com/office/powerpoint/2010/main" val="39622714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1778466"/>
            <a:ext cx="9857065" cy="2708434"/>
          </a:xfrm>
          <a:prstGeom prst="rect">
            <a:avLst/>
          </a:prstGeom>
          <a:noFill/>
        </p:spPr>
        <p:txBody>
          <a:bodyPr wrap="square" rtlCol="0">
            <a:spAutoFit/>
          </a:bodyPr>
          <a:lstStyle/>
          <a:p>
            <a:r>
              <a:rPr lang="en-US" sz="5400" dirty="0"/>
              <a:t>Let’s Start… clock counting…</a:t>
            </a:r>
            <a:endParaRPr lang="en-US" sz="3600" dirty="0"/>
          </a:p>
          <a:p>
            <a:r>
              <a:rPr lang="en-US" sz="3600" dirty="0"/>
              <a:t>     </a:t>
            </a:r>
            <a:r>
              <a:rPr lang="en-US" sz="4000" dirty="0"/>
              <a:t>Go back to what you’ve just written…</a:t>
            </a:r>
          </a:p>
          <a:p>
            <a:r>
              <a:rPr lang="en-US" sz="4000" dirty="0"/>
              <a:t>		</a:t>
            </a:r>
            <a:r>
              <a:rPr lang="en-US" sz="3600" dirty="0"/>
              <a:t>- Identify what emotions are trigger by their 			  labeling or words (10 minutes)</a:t>
            </a:r>
          </a:p>
        </p:txBody>
      </p:sp>
    </p:spTree>
    <p:extLst>
      <p:ext uri="{BB962C8B-B14F-4D97-AF65-F5344CB8AC3E}">
        <p14:creationId xmlns:p14="http://schemas.microsoft.com/office/powerpoint/2010/main" val="41553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1828800"/>
            <a:ext cx="9857065" cy="2708434"/>
          </a:xfrm>
          <a:prstGeom prst="rect">
            <a:avLst/>
          </a:prstGeom>
          <a:noFill/>
        </p:spPr>
        <p:txBody>
          <a:bodyPr wrap="square" rtlCol="0">
            <a:spAutoFit/>
          </a:bodyPr>
          <a:lstStyle/>
          <a:p>
            <a:r>
              <a:rPr lang="en-US" sz="5400" dirty="0"/>
              <a:t>Time Up: Who Want to Share</a:t>
            </a:r>
            <a:endParaRPr lang="en-US" sz="3600" dirty="0"/>
          </a:p>
          <a:p>
            <a:r>
              <a:rPr lang="en-US" sz="3600" dirty="0"/>
              <a:t> 	</a:t>
            </a:r>
            <a:r>
              <a:rPr lang="en-US" sz="4000" dirty="0"/>
              <a:t>Go back to what you’ve just written…</a:t>
            </a:r>
          </a:p>
          <a:p>
            <a:r>
              <a:rPr lang="en-US" sz="4000" dirty="0"/>
              <a:t>		</a:t>
            </a:r>
            <a:r>
              <a:rPr lang="en-US" sz="3600" dirty="0"/>
              <a:t>- Identify what emotions are trigger by their 			  labeling or words</a:t>
            </a:r>
          </a:p>
        </p:txBody>
      </p:sp>
    </p:spTree>
    <p:extLst>
      <p:ext uri="{BB962C8B-B14F-4D97-AF65-F5344CB8AC3E}">
        <p14:creationId xmlns:p14="http://schemas.microsoft.com/office/powerpoint/2010/main" val="39185851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939567" y="1057013"/>
            <a:ext cx="9991288" cy="1200329"/>
          </a:xfrm>
          <a:prstGeom prst="rect">
            <a:avLst/>
          </a:prstGeom>
          <a:noFill/>
        </p:spPr>
        <p:txBody>
          <a:bodyPr wrap="square" rtlCol="0">
            <a:spAutoFit/>
          </a:bodyPr>
          <a:lstStyle/>
          <a:p>
            <a:r>
              <a:rPr lang="en-US" sz="3600" dirty="0"/>
              <a:t>An NLP Exercise Si I learned from Craig Siegel</a:t>
            </a:r>
          </a:p>
          <a:p>
            <a:r>
              <a:rPr lang="en-US" sz="3600" dirty="0"/>
              <a:t>	- Mentally Sink Your Hurt into Ocean Floor </a:t>
            </a:r>
          </a:p>
        </p:txBody>
      </p:sp>
      <p:sp>
        <p:nvSpPr>
          <p:cNvPr id="2" name="TextBox 1">
            <a:extLst>
              <a:ext uri="{FF2B5EF4-FFF2-40B4-BE49-F238E27FC236}">
                <a16:creationId xmlns:a16="http://schemas.microsoft.com/office/drawing/2014/main" id="{85897EE9-58E2-4F49-8CD7-848760EAFDC1}"/>
              </a:ext>
            </a:extLst>
          </p:cNvPr>
          <p:cNvSpPr txBox="1"/>
          <p:nvPr/>
        </p:nvSpPr>
        <p:spPr>
          <a:xfrm>
            <a:off x="394283" y="41350"/>
            <a:ext cx="914400" cy="1015663"/>
          </a:xfrm>
          <a:prstGeom prst="rect">
            <a:avLst/>
          </a:prstGeom>
          <a:noFill/>
        </p:spPr>
        <p:txBody>
          <a:bodyPr wrap="square" rtlCol="0">
            <a:spAutoFit/>
          </a:bodyPr>
          <a:lstStyle/>
          <a:p>
            <a:r>
              <a:rPr lang="en-US" sz="6000" dirty="0">
                <a:latin typeface="BatangChe" panose="02030609000101010101" pitchFamily="49" charset="-127"/>
                <a:ea typeface="BatangChe" panose="02030609000101010101" pitchFamily="49" charset="-127"/>
                <a:cs typeface="AngsanaUPC" panose="02020603050405020304" pitchFamily="18" charset="-34"/>
              </a:rPr>
              <a:t>4</a:t>
            </a:r>
          </a:p>
        </p:txBody>
      </p:sp>
      <p:sp>
        <p:nvSpPr>
          <p:cNvPr id="7" name="Content Placeholder 6">
            <a:extLst>
              <a:ext uri="{FF2B5EF4-FFF2-40B4-BE49-F238E27FC236}">
                <a16:creationId xmlns:a16="http://schemas.microsoft.com/office/drawing/2014/main" id="{375A57E0-13A8-4377-A157-8D3977ED2C72}"/>
              </a:ext>
            </a:extLst>
          </p:cNvPr>
          <p:cNvSpPr>
            <a:spLocks noGrp="1"/>
          </p:cNvSpPr>
          <p:nvPr>
            <p:ph idx="1"/>
          </p:nvPr>
        </p:nvSpPr>
        <p:spPr>
          <a:xfrm>
            <a:off x="2289859" y="2466364"/>
            <a:ext cx="7729728" cy="2994812"/>
          </a:xfrm>
        </p:spPr>
        <p:txBody>
          <a:bodyPr>
            <a:normAutofit/>
          </a:bodyPr>
          <a:lstStyle/>
          <a:p>
            <a:r>
              <a:rPr lang="en-US" dirty="0"/>
              <a:t>I want you to vividly imagine the scene that I am going to describe it to you.</a:t>
            </a:r>
          </a:p>
          <a:p>
            <a:r>
              <a:rPr lang="en-US" dirty="0"/>
              <a:t>While you are doing this exercise, it will help, if you close your eyes, and sit with your hands laying on your knees, and with your foot touching the floor.</a:t>
            </a:r>
          </a:p>
          <a:p>
            <a:r>
              <a:rPr lang="en-US" dirty="0"/>
              <a:t>I will start the exercise with some deep breath.</a:t>
            </a:r>
          </a:p>
        </p:txBody>
      </p:sp>
    </p:spTree>
    <p:extLst>
      <p:ext uri="{BB962C8B-B14F-4D97-AF65-F5344CB8AC3E}">
        <p14:creationId xmlns:p14="http://schemas.microsoft.com/office/powerpoint/2010/main" val="42404474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ck on the ground&#10;&#10;Description automatically generated with medium confidence">
            <a:extLst>
              <a:ext uri="{FF2B5EF4-FFF2-40B4-BE49-F238E27FC236}">
                <a16:creationId xmlns:a16="http://schemas.microsoft.com/office/drawing/2014/main" id="{3170965F-CC42-4212-8EED-91B5927866F6}"/>
              </a:ext>
            </a:extLst>
          </p:cNvPr>
          <p:cNvPicPr>
            <a:picLocks noChangeAspect="1"/>
          </p:cNvPicPr>
          <p:nvPr/>
        </p:nvPicPr>
        <p:blipFill>
          <a:blip r:embed="rId2"/>
          <a:stretch>
            <a:fillRect/>
          </a:stretch>
        </p:blipFill>
        <p:spPr>
          <a:xfrm>
            <a:off x="-1" y="0"/>
            <a:ext cx="13512427" cy="6858000"/>
          </a:xfrm>
          <a:prstGeom prst="rect">
            <a:avLst/>
          </a:prstGeom>
        </p:spPr>
      </p:pic>
      <p:sp>
        <p:nvSpPr>
          <p:cNvPr id="7" name="Rectangle 6">
            <a:extLst>
              <a:ext uri="{FF2B5EF4-FFF2-40B4-BE49-F238E27FC236}">
                <a16:creationId xmlns:a16="http://schemas.microsoft.com/office/drawing/2014/main" id="{F4D0422D-E5BD-49D4-995A-78A718A16179}"/>
              </a:ext>
            </a:extLst>
          </p:cNvPr>
          <p:cNvSpPr/>
          <p:nvPr/>
        </p:nvSpPr>
        <p:spPr>
          <a:xfrm>
            <a:off x="-2" y="0"/>
            <a:ext cx="13512427" cy="6858000"/>
          </a:xfrm>
          <a:prstGeom prst="rect">
            <a:avLst/>
          </a:prstGeom>
          <a:solidFill>
            <a:srgbClr val="FFFFFF">
              <a:alpha val="6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D48DAE2-D48D-4ED7-B9E7-6AE010074B24}"/>
              </a:ext>
            </a:extLst>
          </p:cNvPr>
          <p:cNvSpPr txBox="1"/>
          <p:nvPr/>
        </p:nvSpPr>
        <p:spPr>
          <a:xfrm>
            <a:off x="360369" y="657855"/>
            <a:ext cx="7550092" cy="646331"/>
          </a:xfrm>
          <a:prstGeom prst="rect">
            <a:avLst/>
          </a:prstGeom>
          <a:noFill/>
        </p:spPr>
        <p:txBody>
          <a:bodyPr wrap="square" rtlCol="0">
            <a:spAutoFit/>
          </a:bodyPr>
          <a:lstStyle/>
          <a:p>
            <a:r>
              <a:rPr lang="en-US" sz="3600" dirty="0"/>
              <a:t>How this exercise has helped me…</a:t>
            </a:r>
          </a:p>
        </p:txBody>
      </p:sp>
      <p:sp>
        <p:nvSpPr>
          <p:cNvPr id="4" name="TextBox 3">
            <a:extLst>
              <a:ext uri="{FF2B5EF4-FFF2-40B4-BE49-F238E27FC236}">
                <a16:creationId xmlns:a16="http://schemas.microsoft.com/office/drawing/2014/main" id="{0EB8F5ED-92DF-4F3A-8754-3FF6EE06CAA3}"/>
              </a:ext>
            </a:extLst>
          </p:cNvPr>
          <p:cNvSpPr txBox="1"/>
          <p:nvPr/>
        </p:nvSpPr>
        <p:spPr>
          <a:xfrm>
            <a:off x="1362851" y="1539344"/>
            <a:ext cx="9857065" cy="4401205"/>
          </a:xfrm>
          <a:prstGeom prst="rect">
            <a:avLst/>
          </a:prstGeom>
          <a:noFill/>
        </p:spPr>
        <p:txBody>
          <a:bodyPr wrap="square" rtlCol="0">
            <a:spAutoFit/>
          </a:bodyPr>
          <a:lstStyle/>
          <a:p>
            <a:r>
              <a:rPr lang="en-US" sz="2000" dirty="0"/>
              <a:t>When I first learned NLP from Craig Siegel, who is Founder of CLS Life Coaching Program, I did not get used to it. So, I will create imagery that I can stare at as I open my eyes and imagine the scene is happening in front of me.</a:t>
            </a:r>
          </a:p>
          <a:p>
            <a:endParaRPr lang="en-US" sz="2000" dirty="0"/>
          </a:p>
          <a:p>
            <a:r>
              <a:rPr lang="en-US" sz="2000" dirty="0"/>
              <a:t>The imagery that I chose help me to make this guided NLP exercise become real as though you are seeing, feeling, hearing, touching, smelling the imaginary  scene is happening right before me.</a:t>
            </a:r>
          </a:p>
          <a:p>
            <a:endParaRPr lang="en-US" sz="2000" dirty="0"/>
          </a:p>
          <a:p>
            <a:r>
              <a:rPr lang="en-US" sz="2000" dirty="0"/>
              <a:t>When I imagine there is rock and I use my imagination to touch it,  I will imagine my hands touching rough texture, or even try to find object where you can close your eyes as you touch upon it, to feel how real the rock is.</a:t>
            </a:r>
          </a:p>
          <a:p>
            <a:endParaRPr lang="en-US" sz="2000" dirty="0"/>
          </a:p>
          <a:p>
            <a:r>
              <a:rPr lang="en-US" sz="2000" dirty="0"/>
              <a:t>Because the more real the scene live in your mind, will greatly impact the effectiveness of the exercise…</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3"/>
          <a:stretch>
            <a:fillRect/>
          </a:stretch>
        </p:blipFill>
        <p:spPr>
          <a:xfrm>
            <a:off x="0" y="5461175"/>
            <a:ext cx="2869841" cy="1396825"/>
          </a:xfrm>
          <a:prstGeom prst="rect">
            <a:avLst/>
          </a:prstGeom>
        </p:spPr>
      </p:pic>
    </p:spTree>
    <p:extLst>
      <p:ext uri="{BB962C8B-B14F-4D97-AF65-F5344CB8AC3E}">
        <p14:creationId xmlns:p14="http://schemas.microsoft.com/office/powerpoint/2010/main" val="3543930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147582"/>
            <a:ext cx="9857065" cy="2092881"/>
          </a:xfrm>
          <a:prstGeom prst="rect">
            <a:avLst/>
          </a:prstGeom>
          <a:noFill/>
        </p:spPr>
        <p:txBody>
          <a:bodyPr wrap="square" rtlCol="0">
            <a:spAutoFit/>
          </a:bodyPr>
          <a:lstStyle/>
          <a:p>
            <a:r>
              <a:rPr lang="en-US" sz="5400" dirty="0"/>
              <a:t>Any Questions About the Exercise</a:t>
            </a:r>
            <a:endParaRPr lang="en-US" sz="3600" dirty="0"/>
          </a:p>
          <a:p>
            <a:r>
              <a:rPr lang="en-US" sz="4000" dirty="0"/>
              <a:t>	- Mentally Sink Your Hurt into Ocean Floor </a:t>
            </a:r>
          </a:p>
          <a:p>
            <a:endParaRPr lang="en-US" sz="3600" dirty="0"/>
          </a:p>
        </p:txBody>
      </p:sp>
    </p:spTree>
    <p:extLst>
      <p:ext uri="{BB962C8B-B14F-4D97-AF65-F5344CB8AC3E}">
        <p14:creationId xmlns:p14="http://schemas.microsoft.com/office/powerpoint/2010/main" val="2388768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271944-6228-4D8D-9585-D55A5C553094}"/>
              </a:ext>
            </a:extLst>
          </p:cNvPr>
          <p:cNvSpPr>
            <a:spLocks noGrp="1"/>
          </p:cNvSpPr>
          <p:nvPr>
            <p:ph idx="1"/>
          </p:nvPr>
        </p:nvSpPr>
        <p:spPr>
          <a:xfrm>
            <a:off x="905070" y="541176"/>
            <a:ext cx="7828384" cy="4992135"/>
          </a:xfrm>
        </p:spPr>
        <p:txBody>
          <a:bodyPr>
            <a:normAutofit fontScale="85000" lnSpcReduction="10000"/>
          </a:bodyPr>
          <a:lstStyle/>
          <a:p>
            <a:pPr marL="0" indent="0">
              <a:buNone/>
            </a:pPr>
            <a:r>
              <a:rPr lang="en-US" sz="4200" dirty="0"/>
              <a:t>Hi, my name is Vivian. </a:t>
            </a:r>
          </a:p>
          <a:p>
            <a:pPr marL="0" indent="0">
              <a:buNone/>
            </a:pPr>
            <a:endParaRPr lang="en-US" sz="2400" dirty="0"/>
          </a:p>
          <a:p>
            <a:pPr marL="0" indent="0">
              <a:buNone/>
            </a:pPr>
            <a:r>
              <a:rPr lang="en-US" sz="2400" dirty="0"/>
              <a:t>When I was a teen to young adulthood. At my dinner table, my parents are always yelling at me, or shouting at me, and labeling me, calling me an under achiever. </a:t>
            </a:r>
          </a:p>
          <a:p>
            <a:pPr marL="0" indent="0">
              <a:buNone/>
            </a:pPr>
            <a:endParaRPr lang="en-US" sz="2400" dirty="0"/>
          </a:p>
          <a:p>
            <a:pPr marL="0" indent="0">
              <a:buNone/>
            </a:pPr>
            <a:r>
              <a:rPr lang="en-US" sz="2400" dirty="0"/>
              <a:t>But luckily, God protected my mind, soul, and spirit, and gave me much wisdom in overcoming those verbal abuse.</a:t>
            </a:r>
          </a:p>
          <a:p>
            <a:pPr marL="0" indent="0">
              <a:buNone/>
            </a:pPr>
            <a:endParaRPr lang="en-US" sz="2400" dirty="0"/>
          </a:p>
          <a:p>
            <a:pPr marL="0" indent="0">
              <a:buNone/>
            </a:pPr>
            <a:r>
              <a:rPr lang="en-US" sz="2400" dirty="0"/>
              <a:t>It is my dream to be able to work with people who suffered from past verbal abuse experience to help them to regain their personal power.</a:t>
            </a:r>
          </a:p>
          <a:p>
            <a:pPr marL="0" indent="0">
              <a:buNone/>
            </a:pPr>
            <a:endParaRPr lang="en-US" sz="2400" dirty="0"/>
          </a:p>
          <a:p>
            <a:pPr marL="0" indent="0">
              <a:buNone/>
            </a:pPr>
            <a:r>
              <a:rPr lang="en-US" sz="2400" dirty="0"/>
              <a:t>And this give birth to this 1 Day Workshop: Reclaim Your Personal Power</a:t>
            </a:r>
          </a:p>
        </p:txBody>
      </p:sp>
      <p:pic>
        <p:nvPicPr>
          <p:cNvPr id="5" name="Picture 4">
            <a:extLst>
              <a:ext uri="{FF2B5EF4-FFF2-40B4-BE49-F238E27FC236}">
                <a16:creationId xmlns:a16="http://schemas.microsoft.com/office/drawing/2014/main" id="{CC169456-1261-4AE7-AFEF-0EB28FC2C7DA}"/>
              </a:ext>
            </a:extLst>
          </p:cNvPr>
          <p:cNvPicPr>
            <a:picLocks noChangeAspect="1"/>
          </p:cNvPicPr>
          <p:nvPr/>
        </p:nvPicPr>
        <p:blipFill>
          <a:blip r:embed="rId2"/>
          <a:stretch>
            <a:fillRect/>
          </a:stretch>
        </p:blipFill>
        <p:spPr>
          <a:xfrm>
            <a:off x="0" y="5478895"/>
            <a:ext cx="2869841" cy="1396825"/>
          </a:xfrm>
          <a:prstGeom prst="rect">
            <a:avLst/>
          </a:prstGeom>
        </p:spPr>
      </p:pic>
      <p:pic>
        <p:nvPicPr>
          <p:cNvPr id="8" name="Picture 7">
            <a:extLst>
              <a:ext uri="{FF2B5EF4-FFF2-40B4-BE49-F238E27FC236}">
                <a16:creationId xmlns:a16="http://schemas.microsoft.com/office/drawing/2014/main" id="{BB0D2544-C496-44EF-8371-DD6FC99C2EFE}"/>
              </a:ext>
            </a:extLst>
          </p:cNvPr>
          <p:cNvPicPr>
            <a:picLocks noChangeAspect="1"/>
          </p:cNvPicPr>
          <p:nvPr/>
        </p:nvPicPr>
        <p:blipFill>
          <a:blip r:embed="rId3"/>
          <a:stretch>
            <a:fillRect/>
          </a:stretch>
        </p:blipFill>
        <p:spPr>
          <a:xfrm>
            <a:off x="7686192" y="17720"/>
            <a:ext cx="5280660" cy="6858000"/>
          </a:xfrm>
          <a:prstGeom prst="rect">
            <a:avLst/>
          </a:prstGeom>
        </p:spPr>
      </p:pic>
    </p:spTree>
    <p:extLst>
      <p:ext uri="{BB962C8B-B14F-4D97-AF65-F5344CB8AC3E}">
        <p14:creationId xmlns:p14="http://schemas.microsoft.com/office/powerpoint/2010/main" val="36179547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71921" y="322983"/>
            <a:ext cx="4504996" cy="1200329"/>
          </a:xfrm>
          <a:prstGeom prst="rect">
            <a:avLst/>
          </a:prstGeom>
          <a:noFill/>
        </p:spPr>
        <p:txBody>
          <a:bodyPr wrap="square" rtlCol="0">
            <a:spAutoFit/>
          </a:bodyPr>
          <a:lstStyle/>
          <a:p>
            <a:r>
              <a:rPr lang="en-US" sz="5400" dirty="0"/>
              <a:t>Let’s Start… </a:t>
            </a:r>
          </a:p>
          <a:p>
            <a:r>
              <a:rPr lang="en-US" dirty="0"/>
              <a:t>with closing your eyes and a few deep breath</a:t>
            </a:r>
          </a:p>
        </p:txBody>
      </p:sp>
      <p:sp>
        <p:nvSpPr>
          <p:cNvPr id="2" name="Parallelogram 1">
            <a:extLst>
              <a:ext uri="{FF2B5EF4-FFF2-40B4-BE49-F238E27FC236}">
                <a16:creationId xmlns:a16="http://schemas.microsoft.com/office/drawing/2014/main" id="{4C826E10-29C3-45F2-85CC-E47B56AB1B9C}"/>
              </a:ext>
            </a:extLst>
          </p:cNvPr>
          <p:cNvSpPr/>
          <p:nvPr/>
        </p:nvSpPr>
        <p:spPr>
          <a:xfrm>
            <a:off x="3556933" y="0"/>
            <a:ext cx="5746459" cy="6858000"/>
          </a:xfrm>
          <a:prstGeom prst="parallelogram">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5173E21-D189-42BC-9ADB-4450D18F365D}"/>
              </a:ext>
            </a:extLst>
          </p:cNvPr>
          <p:cNvSpPr txBox="1"/>
          <p:nvPr/>
        </p:nvSpPr>
        <p:spPr>
          <a:xfrm>
            <a:off x="1333850" y="1900817"/>
            <a:ext cx="2650922" cy="3170099"/>
          </a:xfrm>
          <a:prstGeom prst="rect">
            <a:avLst/>
          </a:prstGeom>
          <a:noFill/>
        </p:spPr>
        <p:txBody>
          <a:bodyPr wrap="square" rtlCol="0">
            <a:spAutoFit/>
          </a:bodyPr>
          <a:lstStyle/>
          <a:p>
            <a:r>
              <a:rPr lang="en-US" sz="2000" dirty="0"/>
              <a:t>Imagine all the hurt feelings and imagery that trigger those negative emotions within you…</a:t>
            </a:r>
          </a:p>
          <a:p>
            <a:endParaRPr lang="en-US" sz="2000" dirty="0"/>
          </a:p>
          <a:p>
            <a:r>
              <a:rPr lang="en-US" sz="2000" dirty="0"/>
              <a:t>Picture what that looks like… what color and shape are those memories…</a:t>
            </a:r>
          </a:p>
        </p:txBody>
      </p:sp>
      <p:sp>
        <p:nvSpPr>
          <p:cNvPr id="6" name="TextBox 5">
            <a:extLst>
              <a:ext uri="{FF2B5EF4-FFF2-40B4-BE49-F238E27FC236}">
                <a16:creationId xmlns:a16="http://schemas.microsoft.com/office/drawing/2014/main" id="{E359E29D-6FB2-4A40-ADEC-F90FF1B54B63}"/>
              </a:ext>
            </a:extLst>
          </p:cNvPr>
          <p:cNvSpPr txBox="1"/>
          <p:nvPr/>
        </p:nvSpPr>
        <p:spPr>
          <a:xfrm>
            <a:off x="8867163" y="3924638"/>
            <a:ext cx="2407641" cy="2554545"/>
          </a:xfrm>
          <a:prstGeom prst="rect">
            <a:avLst/>
          </a:prstGeom>
          <a:noFill/>
        </p:spPr>
        <p:txBody>
          <a:bodyPr wrap="square" rtlCol="0">
            <a:spAutoFit/>
          </a:bodyPr>
          <a:lstStyle/>
          <a:p>
            <a:r>
              <a:rPr lang="en-US" sz="2000" dirty="0"/>
              <a:t>And now imagine that all those imagery color and shape become black and white… as though they lost their liveliness, and control over you…</a:t>
            </a:r>
          </a:p>
        </p:txBody>
      </p:sp>
    </p:spTree>
    <p:extLst>
      <p:ext uri="{BB962C8B-B14F-4D97-AF65-F5344CB8AC3E}">
        <p14:creationId xmlns:p14="http://schemas.microsoft.com/office/powerpoint/2010/main" val="33284457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ocks in the water&#10;&#10;Description automatically generated with low confidence">
            <a:extLst>
              <a:ext uri="{FF2B5EF4-FFF2-40B4-BE49-F238E27FC236}">
                <a16:creationId xmlns:a16="http://schemas.microsoft.com/office/drawing/2014/main" id="{4A9D7D6A-672C-4216-B435-B045118C75A6}"/>
              </a:ext>
            </a:extLst>
          </p:cNvPr>
          <p:cNvPicPr>
            <a:picLocks noChangeAspect="1"/>
          </p:cNvPicPr>
          <p:nvPr/>
        </p:nvPicPr>
        <p:blipFill>
          <a:blip r:embed="rId2"/>
          <a:stretch>
            <a:fillRect/>
          </a:stretch>
        </p:blipFill>
        <p:spPr>
          <a:xfrm>
            <a:off x="0" y="-201168"/>
            <a:ext cx="12192000" cy="7059168"/>
          </a:xfrm>
          <a:prstGeom prst="rect">
            <a:avLst/>
          </a:prstGeom>
        </p:spPr>
      </p:pic>
      <p:pic>
        <p:nvPicPr>
          <p:cNvPr id="3" name="Picture 2">
            <a:extLst>
              <a:ext uri="{FF2B5EF4-FFF2-40B4-BE49-F238E27FC236}">
                <a16:creationId xmlns:a16="http://schemas.microsoft.com/office/drawing/2014/main" id="{024F4135-0983-48AA-B9B0-2B6166EF6D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93" b="99576" l="9986" r="99930">
                        <a14:foregroundMark x1="87805" y1="48305" x2="92599" y2="48199"/>
                        <a14:foregroundMark x1="92599" y1="48199" x2="99930" y2="50282"/>
                        <a14:foregroundMark x1="87547" y1="48941" x2="86748" y2="50883"/>
                        <a14:foregroundMark x1="86161" y1="90042" x2="99765" y2="99576"/>
                      </a14:backgroundRemoval>
                    </a14:imgEffect>
                  </a14:imgLayer>
                </a14:imgProps>
              </a:ext>
            </a:extLst>
          </a:blip>
          <a:stretch>
            <a:fillRect/>
          </a:stretch>
        </p:blipFill>
        <p:spPr>
          <a:xfrm>
            <a:off x="7883368" y="351666"/>
            <a:ext cx="4308632" cy="2867022"/>
          </a:xfrm>
          <a:prstGeom prst="rect">
            <a:avLst/>
          </a:prstGeom>
        </p:spPr>
      </p:pic>
      <p:sp>
        <p:nvSpPr>
          <p:cNvPr id="8" name="Rectangle 7">
            <a:extLst>
              <a:ext uri="{FF2B5EF4-FFF2-40B4-BE49-F238E27FC236}">
                <a16:creationId xmlns:a16="http://schemas.microsoft.com/office/drawing/2014/main" id="{31824AD4-A412-4FA8-8F68-49823F64184B}"/>
              </a:ext>
            </a:extLst>
          </p:cNvPr>
          <p:cNvSpPr/>
          <p:nvPr/>
        </p:nvSpPr>
        <p:spPr>
          <a:xfrm>
            <a:off x="0" y="-201168"/>
            <a:ext cx="12192000" cy="7040880"/>
          </a:xfrm>
          <a:prstGeom prst="rect">
            <a:avLst/>
          </a:prstGeom>
          <a:solidFill>
            <a:srgbClr val="FFFFFF">
              <a:alpha val="4117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EB8F5ED-92DF-4F3A-8754-3FF6EE06CAA3}"/>
              </a:ext>
            </a:extLst>
          </p:cNvPr>
          <p:cNvSpPr txBox="1"/>
          <p:nvPr/>
        </p:nvSpPr>
        <p:spPr>
          <a:xfrm>
            <a:off x="171920" y="322983"/>
            <a:ext cx="4769195" cy="4801314"/>
          </a:xfrm>
          <a:prstGeom prst="rect">
            <a:avLst/>
          </a:prstGeom>
          <a:noFill/>
        </p:spPr>
        <p:txBody>
          <a:bodyPr wrap="square" rtlCol="0">
            <a:spAutoFit/>
          </a:bodyPr>
          <a:lstStyle/>
          <a:p>
            <a:r>
              <a:rPr lang="en-US" sz="5400" dirty="0"/>
              <a:t>Now Imagine… </a:t>
            </a:r>
          </a:p>
          <a:p>
            <a:r>
              <a:rPr lang="en-US" dirty="0"/>
              <a:t>You are crunching those black and white</a:t>
            </a:r>
          </a:p>
          <a:p>
            <a:r>
              <a:rPr lang="en-US" dirty="0"/>
              <a:t>imagery, color, and shape, into a piece of paper…</a:t>
            </a:r>
          </a:p>
          <a:p>
            <a:endParaRPr lang="en-US" dirty="0"/>
          </a:p>
          <a:p>
            <a:r>
              <a:rPr lang="en-US" dirty="0"/>
              <a:t>Crunching it very tight within your fist…</a:t>
            </a:r>
          </a:p>
          <a:p>
            <a:endParaRPr lang="en-US" dirty="0"/>
          </a:p>
          <a:p>
            <a:r>
              <a:rPr lang="en-US" dirty="0"/>
              <a:t>And feeling the tightness in your fist…</a:t>
            </a:r>
          </a:p>
          <a:p>
            <a:endParaRPr lang="en-US" dirty="0"/>
          </a:p>
          <a:p>
            <a:r>
              <a:rPr lang="en-US" dirty="0"/>
              <a:t>Take a deep and big breath now…</a:t>
            </a:r>
          </a:p>
          <a:p>
            <a:endParaRPr lang="en-US" dirty="0"/>
          </a:p>
          <a:p>
            <a:r>
              <a:rPr lang="en-US" dirty="0"/>
              <a:t>And in a fast motion you throw that junk out of your hands and into the ocean…</a:t>
            </a:r>
          </a:p>
          <a:p>
            <a:endParaRPr lang="en-US" dirty="0"/>
          </a:p>
          <a:p>
            <a:r>
              <a:rPr lang="en-US" dirty="0"/>
              <a:t>You are hearing how the weight of that junk falling into the deep sea…</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5"/>
          <a:stretch>
            <a:fillRect/>
          </a:stretch>
        </p:blipFill>
        <p:spPr>
          <a:xfrm>
            <a:off x="0" y="5461175"/>
            <a:ext cx="2869841" cy="1396825"/>
          </a:xfrm>
          <a:prstGeom prst="rect">
            <a:avLst/>
          </a:prstGeom>
        </p:spPr>
      </p:pic>
    </p:spTree>
    <p:extLst>
      <p:ext uri="{BB962C8B-B14F-4D97-AF65-F5344CB8AC3E}">
        <p14:creationId xmlns:p14="http://schemas.microsoft.com/office/powerpoint/2010/main" val="39254314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ky, grass, outdoor, mountain&#10;&#10;Description automatically generated">
            <a:extLst>
              <a:ext uri="{FF2B5EF4-FFF2-40B4-BE49-F238E27FC236}">
                <a16:creationId xmlns:a16="http://schemas.microsoft.com/office/drawing/2014/main" id="{04EF7A23-E549-4A5E-9472-0054F6088347}"/>
              </a:ext>
            </a:extLst>
          </p:cNvPr>
          <p:cNvPicPr>
            <a:picLocks noChangeAspect="1"/>
          </p:cNvPicPr>
          <p:nvPr/>
        </p:nvPicPr>
        <p:blipFill>
          <a:blip r:embed="rId2"/>
          <a:stretch>
            <a:fillRect/>
          </a:stretch>
        </p:blipFill>
        <p:spPr>
          <a:xfrm>
            <a:off x="-17384" y="0"/>
            <a:ext cx="12226767" cy="6858000"/>
          </a:xfrm>
          <a:prstGeom prst="rect">
            <a:avLst/>
          </a:prstGeom>
        </p:spPr>
      </p:pic>
      <p:pic>
        <p:nvPicPr>
          <p:cNvPr id="3" name="Picture 2">
            <a:extLst>
              <a:ext uri="{FF2B5EF4-FFF2-40B4-BE49-F238E27FC236}">
                <a16:creationId xmlns:a16="http://schemas.microsoft.com/office/drawing/2014/main" id="{024F4135-0983-48AA-B9B0-2B6166EF6D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93" b="99576" l="9986" r="99930">
                        <a14:foregroundMark x1="87805" y1="48305" x2="92599" y2="48199"/>
                        <a14:foregroundMark x1="92599" y1="48199" x2="99930" y2="50282"/>
                        <a14:foregroundMark x1="87547" y1="48941" x2="86748" y2="50883"/>
                        <a14:foregroundMark x1="86161" y1="90042" x2="99765" y2="99576"/>
                      </a14:backgroundRemoval>
                    </a14:imgEffect>
                  </a14:imgLayer>
                </a14:imgProps>
              </a:ext>
            </a:extLst>
          </a:blip>
          <a:stretch>
            <a:fillRect/>
          </a:stretch>
        </p:blipFill>
        <p:spPr>
          <a:xfrm>
            <a:off x="7883368" y="351666"/>
            <a:ext cx="4308632" cy="2867022"/>
          </a:xfrm>
          <a:prstGeom prst="rect">
            <a:avLst/>
          </a:prstGeom>
        </p:spPr>
      </p:pic>
      <p:sp>
        <p:nvSpPr>
          <p:cNvPr id="8" name="Rectangle 7">
            <a:extLst>
              <a:ext uri="{FF2B5EF4-FFF2-40B4-BE49-F238E27FC236}">
                <a16:creationId xmlns:a16="http://schemas.microsoft.com/office/drawing/2014/main" id="{31824AD4-A412-4FA8-8F68-49823F64184B}"/>
              </a:ext>
            </a:extLst>
          </p:cNvPr>
          <p:cNvSpPr/>
          <p:nvPr/>
        </p:nvSpPr>
        <p:spPr>
          <a:xfrm>
            <a:off x="-34767" y="0"/>
            <a:ext cx="12226767" cy="6858000"/>
          </a:xfrm>
          <a:prstGeom prst="rect">
            <a:avLst/>
          </a:prstGeom>
          <a:solidFill>
            <a:srgbClr val="FFFFFF">
              <a:alpha val="4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EB8F5ED-92DF-4F3A-8754-3FF6EE06CAA3}"/>
              </a:ext>
            </a:extLst>
          </p:cNvPr>
          <p:cNvSpPr txBox="1"/>
          <p:nvPr/>
        </p:nvSpPr>
        <p:spPr>
          <a:xfrm>
            <a:off x="171920" y="322983"/>
            <a:ext cx="6046000" cy="4801314"/>
          </a:xfrm>
          <a:prstGeom prst="rect">
            <a:avLst/>
          </a:prstGeom>
          <a:noFill/>
        </p:spPr>
        <p:txBody>
          <a:bodyPr wrap="square" rtlCol="0">
            <a:spAutoFit/>
          </a:bodyPr>
          <a:lstStyle/>
          <a:p>
            <a:r>
              <a:rPr lang="en-US" sz="5400" dirty="0"/>
              <a:t>Now Imagine… </a:t>
            </a:r>
          </a:p>
          <a:p>
            <a:r>
              <a:rPr lang="en-US" dirty="0"/>
              <a:t>That paper not only sink into the bottom of the ocean floor, but it also got shut in a chest…forever shut in…you will not see that piece of junk again…</a:t>
            </a:r>
          </a:p>
          <a:p>
            <a:endParaRPr lang="en-US" dirty="0"/>
          </a:p>
          <a:p>
            <a:r>
              <a:rPr lang="en-US" dirty="0"/>
              <a:t>Now allow all your emotions, all the hurt, all the imagery, disappear from your mind, and forever shut in that chest at the bottom on the ocean floor…</a:t>
            </a:r>
          </a:p>
          <a:p>
            <a:endParaRPr lang="en-US" dirty="0"/>
          </a:p>
          <a:p>
            <a:r>
              <a:rPr lang="en-US" dirty="0"/>
              <a:t>Feel the lightness in your hand… shake out your hands gently… realizing that your hands no longer has that piece of paper… the paper that once has all your charged emotion…</a:t>
            </a:r>
          </a:p>
          <a:p>
            <a:endParaRPr lang="en-US" dirty="0"/>
          </a:p>
          <a:p>
            <a:r>
              <a:rPr lang="en-US" dirty="0"/>
              <a:t>Now all those emotions are release into this vase ocean and you will never see the pain in you again…</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5"/>
          <a:stretch>
            <a:fillRect/>
          </a:stretch>
        </p:blipFill>
        <p:spPr>
          <a:xfrm>
            <a:off x="0" y="5461175"/>
            <a:ext cx="2869841" cy="1396825"/>
          </a:xfrm>
          <a:prstGeom prst="rect">
            <a:avLst/>
          </a:prstGeom>
        </p:spPr>
      </p:pic>
    </p:spTree>
    <p:extLst>
      <p:ext uri="{BB962C8B-B14F-4D97-AF65-F5344CB8AC3E}">
        <p14:creationId xmlns:p14="http://schemas.microsoft.com/office/powerpoint/2010/main" val="2825893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038350"/>
            <a:ext cx="9857065" cy="1538883"/>
          </a:xfrm>
          <a:prstGeom prst="rect">
            <a:avLst/>
          </a:prstGeom>
          <a:noFill/>
        </p:spPr>
        <p:txBody>
          <a:bodyPr wrap="square" rtlCol="0">
            <a:spAutoFit/>
          </a:bodyPr>
          <a:lstStyle/>
          <a:p>
            <a:r>
              <a:rPr lang="en-US" sz="5400" dirty="0"/>
              <a:t>Time Up: Who Want to Share</a:t>
            </a:r>
            <a:endParaRPr lang="en-US" sz="3600" dirty="0"/>
          </a:p>
          <a:p>
            <a:r>
              <a:rPr lang="en-US" sz="3600" dirty="0"/>
              <a:t> 	- </a:t>
            </a:r>
            <a:r>
              <a:rPr lang="en-US" sz="4000" dirty="0"/>
              <a:t>Mentally Sink Your Hurt into Ocean Floor </a:t>
            </a:r>
          </a:p>
        </p:txBody>
      </p:sp>
    </p:spTree>
    <p:extLst>
      <p:ext uri="{BB962C8B-B14F-4D97-AF65-F5344CB8AC3E}">
        <p14:creationId xmlns:p14="http://schemas.microsoft.com/office/powerpoint/2010/main" val="14378847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939567" y="1057013"/>
            <a:ext cx="10328508" cy="1200329"/>
          </a:xfrm>
          <a:prstGeom prst="rect">
            <a:avLst/>
          </a:prstGeom>
          <a:noFill/>
        </p:spPr>
        <p:txBody>
          <a:bodyPr wrap="square" rtlCol="0">
            <a:spAutoFit/>
          </a:bodyPr>
          <a:lstStyle/>
          <a:p>
            <a:r>
              <a:rPr lang="en-US" sz="3600" dirty="0"/>
              <a:t>Please work with me now, and brain dump all your limiting beliefs (10 minutes)</a:t>
            </a:r>
          </a:p>
        </p:txBody>
      </p:sp>
      <p:sp>
        <p:nvSpPr>
          <p:cNvPr id="2" name="TextBox 1">
            <a:extLst>
              <a:ext uri="{FF2B5EF4-FFF2-40B4-BE49-F238E27FC236}">
                <a16:creationId xmlns:a16="http://schemas.microsoft.com/office/drawing/2014/main" id="{85897EE9-58E2-4F49-8CD7-848760EAFDC1}"/>
              </a:ext>
            </a:extLst>
          </p:cNvPr>
          <p:cNvSpPr txBox="1"/>
          <p:nvPr/>
        </p:nvSpPr>
        <p:spPr>
          <a:xfrm>
            <a:off x="394283" y="41350"/>
            <a:ext cx="914400" cy="1015663"/>
          </a:xfrm>
          <a:prstGeom prst="rect">
            <a:avLst/>
          </a:prstGeom>
          <a:noFill/>
        </p:spPr>
        <p:txBody>
          <a:bodyPr wrap="square" rtlCol="0">
            <a:spAutoFit/>
          </a:bodyPr>
          <a:lstStyle/>
          <a:p>
            <a:r>
              <a:rPr lang="en-US" sz="6000" dirty="0">
                <a:latin typeface="BatangChe" panose="02030609000101010101" pitchFamily="49" charset="-127"/>
                <a:ea typeface="BatangChe" panose="02030609000101010101" pitchFamily="49" charset="-127"/>
                <a:cs typeface="AngsanaUPC" panose="02020603050405020304" pitchFamily="18" charset="-34"/>
              </a:rPr>
              <a:t>5</a:t>
            </a:r>
          </a:p>
        </p:txBody>
      </p:sp>
      <p:sp>
        <p:nvSpPr>
          <p:cNvPr id="7" name="Content Placeholder 6">
            <a:extLst>
              <a:ext uri="{FF2B5EF4-FFF2-40B4-BE49-F238E27FC236}">
                <a16:creationId xmlns:a16="http://schemas.microsoft.com/office/drawing/2014/main" id="{375A57E0-13A8-4377-A157-8D3977ED2C72}"/>
              </a:ext>
            </a:extLst>
          </p:cNvPr>
          <p:cNvSpPr>
            <a:spLocks noGrp="1"/>
          </p:cNvSpPr>
          <p:nvPr>
            <p:ph idx="1"/>
          </p:nvPr>
        </p:nvSpPr>
        <p:spPr>
          <a:xfrm>
            <a:off x="2289859" y="2466364"/>
            <a:ext cx="7729728" cy="2994812"/>
          </a:xfrm>
        </p:spPr>
        <p:txBody>
          <a:bodyPr>
            <a:normAutofit/>
          </a:bodyPr>
          <a:lstStyle/>
          <a:p>
            <a:r>
              <a:rPr lang="en-US" dirty="0"/>
              <a:t>Make a list of your limiting beliefs… no judging… don’t put too much thought in it while you are dumping them out on the paper…</a:t>
            </a:r>
          </a:p>
          <a:p>
            <a:r>
              <a:rPr lang="en-US" dirty="0"/>
              <a:t>Just write as many limiting beliefs that pop into your mind during these 10 minutes…</a:t>
            </a:r>
          </a:p>
        </p:txBody>
      </p:sp>
    </p:spTree>
    <p:extLst>
      <p:ext uri="{BB962C8B-B14F-4D97-AF65-F5344CB8AC3E}">
        <p14:creationId xmlns:p14="http://schemas.microsoft.com/office/powerpoint/2010/main" val="40316328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D48DAE2-D48D-4ED7-B9E7-6AE010074B24}"/>
              </a:ext>
            </a:extLst>
          </p:cNvPr>
          <p:cNvSpPr txBox="1"/>
          <p:nvPr/>
        </p:nvSpPr>
        <p:spPr>
          <a:xfrm>
            <a:off x="360369" y="657855"/>
            <a:ext cx="7550092" cy="646331"/>
          </a:xfrm>
          <a:prstGeom prst="rect">
            <a:avLst/>
          </a:prstGeom>
          <a:noFill/>
        </p:spPr>
        <p:txBody>
          <a:bodyPr wrap="square" rtlCol="0">
            <a:spAutoFit/>
          </a:bodyPr>
          <a:lstStyle/>
          <a:p>
            <a:r>
              <a:rPr lang="en-US" sz="3600" dirty="0"/>
              <a:t>How this exercise has helped me…</a:t>
            </a:r>
          </a:p>
        </p:txBody>
      </p:sp>
      <p:sp>
        <p:nvSpPr>
          <p:cNvPr id="4" name="TextBox 3">
            <a:extLst>
              <a:ext uri="{FF2B5EF4-FFF2-40B4-BE49-F238E27FC236}">
                <a16:creationId xmlns:a16="http://schemas.microsoft.com/office/drawing/2014/main" id="{0EB8F5ED-92DF-4F3A-8754-3FF6EE06CAA3}"/>
              </a:ext>
            </a:extLst>
          </p:cNvPr>
          <p:cNvSpPr txBox="1"/>
          <p:nvPr/>
        </p:nvSpPr>
        <p:spPr>
          <a:xfrm>
            <a:off x="1434920" y="1304186"/>
            <a:ext cx="6082977" cy="4708981"/>
          </a:xfrm>
          <a:prstGeom prst="rect">
            <a:avLst/>
          </a:prstGeom>
          <a:noFill/>
        </p:spPr>
        <p:txBody>
          <a:bodyPr wrap="square" rtlCol="0">
            <a:spAutoFit/>
          </a:bodyPr>
          <a:lstStyle/>
          <a:p>
            <a:r>
              <a:rPr lang="en-US" sz="2000" dirty="0"/>
              <a:t>Sometimes, I won’t even realize what kind of unlimiting beliefs I have.</a:t>
            </a:r>
          </a:p>
          <a:p>
            <a:endParaRPr lang="en-US" sz="2000" dirty="0"/>
          </a:p>
          <a:p>
            <a:r>
              <a:rPr lang="en-US" sz="2000" dirty="0"/>
              <a:t>It takes a curious mind to question what if certain belief are only our limiting belief.</a:t>
            </a:r>
          </a:p>
          <a:p>
            <a:endParaRPr lang="en-US" sz="2000" dirty="0"/>
          </a:p>
          <a:p>
            <a:r>
              <a:rPr lang="en-US" sz="2000" dirty="0"/>
              <a:t>And it take challenge to question a belief that has long established in your heart.</a:t>
            </a:r>
          </a:p>
          <a:p>
            <a:endParaRPr lang="en-US" sz="2000" dirty="0"/>
          </a:p>
          <a:p>
            <a:r>
              <a:rPr lang="en-US" sz="2000" dirty="0"/>
              <a:t>But such exercise is necessary.</a:t>
            </a:r>
          </a:p>
          <a:p>
            <a:endParaRPr lang="en-US" sz="2000" dirty="0"/>
          </a:p>
          <a:p>
            <a:r>
              <a:rPr lang="en-US" sz="2000" dirty="0"/>
              <a:t>When I am working on my limiting belief, I always try to see myself as a third person who is investigating on my profile… a detective case to find out what are the lies and limiting beliefs… and how to chase them off…</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pic>
        <p:nvPicPr>
          <p:cNvPr id="10" name="Picture 9" descr="A picture containing vector graphics&#10;&#10;Description automatically generated">
            <a:extLst>
              <a:ext uri="{FF2B5EF4-FFF2-40B4-BE49-F238E27FC236}">
                <a16:creationId xmlns:a16="http://schemas.microsoft.com/office/drawing/2014/main" id="{501592A7-CF40-40CB-8AA5-7D3C80E03EBF}"/>
              </a:ext>
            </a:extLst>
          </p:cNvPr>
          <p:cNvPicPr>
            <a:picLocks noChangeAspect="1"/>
          </p:cNvPicPr>
          <p:nvPr/>
        </p:nvPicPr>
        <p:blipFill>
          <a:blip r:embed="rId3"/>
          <a:stretch>
            <a:fillRect/>
          </a:stretch>
        </p:blipFill>
        <p:spPr>
          <a:xfrm>
            <a:off x="6967032" y="2830286"/>
            <a:ext cx="3168244" cy="4027714"/>
          </a:xfrm>
          <a:prstGeom prst="rect">
            <a:avLst/>
          </a:prstGeom>
        </p:spPr>
      </p:pic>
      <p:pic>
        <p:nvPicPr>
          <p:cNvPr id="12" name="Picture 11" descr="Shape&#10;&#10;Description automatically generated">
            <a:extLst>
              <a:ext uri="{FF2B5EF4-FFF2-40B4-BE49-F238E27FC236}">
                <a16:creationId xmlns:a16="http://schemas.microsoft.com/office/drawing/2014/main" id="{9E280EE8-2126-4FD0-AE38-2C1A35932EF8}"/>
              </a:ext>
            </a:extLst>
          </p:cNvPr>
          <p:cNvPicPr>
            <a:picLocks noChangeAspect="1"/>
          </p:cNvPicPr>
          <p:nvPr/>
        </p:nvPicPr>
        <p:blipFill>
          <a:blip r:embed="rId4"/>
          <a:stretch>
            <a:fillRect/>
          </a:stretch>
        </p:blipFill>
        <p:spPr>
          <a:xfrm>
            <a:off x="9858266" y="2496456"/>
            <a:ext cx="2333734" cy="2841067"/>
          </a:xfrm>
          <a:prstGeom prst="rect">
            <a:avLst/>
          </a:prstGeom>
        </p:spPr>
      </p:pic>
    </p:spTree>
    <p:extLst>
      <p:ext uri="{BB962C8B-B14F-4D97-AF65-F5344CB8AC3E}">
        <p14:creationId xmlns:p14="http://schemas.microsoft.com/office/powerpoint/2010/main" val="19583614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147582"/>
            <a:ext cx="9857065" cy="2708434"/>
          </a:xfrm>
          <a:prstGeom prst="rect">
            <a:avLst/>
          </a:prstGeom>
          <a:noFill/>
        </p:spPr>
        <p:txBody>
          <a:bodyPr wrap="square" rtlCol="0">
            <a:spAutoFit/>
          </a:bodyPr>
          <a:lstStyle/>
          <a:p>
            <a:r>
              <a:rPr lang="en-US" sz="5400" dirty="0"/>
              <a:t>Any Questions About the Exercise</a:t>
            </a:r>
            <a:endParaRPr lang="en-US" sz="3600" dirty="0"/>
          </a:p>
          <a:p>
            <a:r>
              <a:rPr lang="en-US" sz="4000" dirty="0"/>
              <a:t>	- Brain dump all your limiting beliefs </a:t>
            </a:r>
          </a:p>
          <a:p>
            <a:r>
              <a:rPr lang="en-US" sz="4000" dirty="0"/>
              <a:t>	  (10 minutes)</a:t>
            </a:r>
          </a:p>
          <a:p>
            <a:endParaRPr lang="en-US" sz="3600" dirty="0"/>
          </a:p>
        </p:txBody>
      </p:sp>
    </p:spTree>
    <p:extLst>
      <p:ext uri="{BB962C8B-B14F-4D97-AF65-F5344CB8AC3E}">
        <p14:creationId xmlns:p14="http://schemas.microsoft.com/office/powerpoint/2010/main" val="22360980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777067" y="2311866"/>
            <a:ext cx="9857065" cy="1477328"/>
          </a:xfrm>
          <a:prstGeom prst="rect">
            <a:avLst/>
          </a:prstGeom>
          <a:noFill/>
        </p:spPr>
        <p:txBody>
          <a:bodyPr wrap="square" rtlCol="0">
            <a:spAutoFit/>
          </a:bodyPr>
          <a:lstStyle/>
          <a:p>
            <a:r>
              <a:rPr lang="en-US" sz="5400" dirty="0"/>
              <a:t>Let’s Start… clock counting…</a:t>
            </a:r>
            <a:endParaRPr lang="en-US" sz="3600" dirty="0"/>
          </a:p>
          <a:p>
            <a:r>
              <a:rPr lang="en-US" sz="3600" dirty="0"/>
              <a:t> - Brain dump all your limiting beliefs</a:t>
            </a:r>
          </a:p>
        </p:txBody>
      </p:sp>
    </p:spTree>
    <p:extLst>
      <p:ext uri="{BB962C8B-B14F-4D97-AF65-F5344CB8AC3E}">
        <p14:creationId xmlns:p14="http://schemas.microsoft.com/office/powerpoint/2010/main" val="5180693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767542" y="2409825"/>
            <a:ext cx="9857065" cy="1538883"/>
          </a:xfrm>
          <a:prstGeom prst="rect">
            <a:avLst/>
          </a:prstGeom>
          <a:noFill/>
        </p:spPr>
        <p:txBody>
          <a:bodyPr wrap="square" rtlCol="0">
            <a:spAutoFit/>
          </a:bodyPr>
          <a:lstStyle/>
          <a:p>
            <a:r>
              <a:rPr lang="en-US" sz="5400" dirty="0"/>
              <a:t>Time Up: Who Want to Share</a:t>
            </a:r>
            <a:endParaRPr lang="en-US" sz="3600" dirty="0"/>
          </a:p>
          <a:p>
            <a:r>
              <a:rPr lang="en-US" sz="3600" dirty="0"/>
              <a:t> 	</a:t>
            </a:r>
            <a:r>
              <a:rPr lang="en-US" sz="4000" dirty="0"/>
              <a:t> - Brain dump all your limiting beliefs</a:t>
            </a:r>
            <a:endParaRPr lang="en-US" sz="3600" dirty="0"/>
          </a:p>
        </p:txBody>
      </p:sp>
    </p:spTree>
    <p:extLst>
      <p:ext uri="{BB962C8B-B14F-4D97-AF65-F5344CB8AC3E}">
        <p14:creationId xmlns:p14="http://schemas.microsoft.com/office/powerpoint/2010/main" val="5657622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939567" y="1057013"/>
            <a:ext cx="10328508" cy="1200329"/>
          </a:xfrm>
          <a:prstGeom prst="rect">
            <a:avLst/>
          </a:prstGeom>
          <a:noFill/>
        </p:spPr>
        <p:txBody>
          <a:bodyPr wrap="square" rtlCol="0">
            <a:spAutoFit/>
          </a:bodyPr>
          <a:lstStyle/>
          <a:p>
            <a:r>
              <a:rPr lang="en-US" sz="3600" dirty="0"/>
              <a:t>A Heart to Heart Freeing Your Limiting Beliefs Exercise…</a:t>
            </a:r>
          </a:p>
        </p:txBody>
      </p:sp>
      <p:sp>
        <p:nvSpPr>
          <p:cNvPr id="2" name="TextBox 1">
            <a:extLst>
              <a:ext uri="{FF2B5EF4-FFF2-40B4-BE49-F238E27FC236}">
                <a16:creationId xmlns:a16="http://schemas.microsoft.com/office/drawing/2014/main" id="{85897EE9-58E2-4F49-8CD7-848760EAFDC1}"/>
              </a:ext>
            </a:extLst>
          </p:cNvPr>
          <p:cNvSpPr txBox="1"/>
          <p:nvPr/>
        </p:nvSpPr>
        <p:spPr>
          <a:xfrm>
            <a:off x="394283" y="41350"/>
            <a:ext cx="914400" cy="1015663"/>
          </a:xfrm>
          <a:prstGeom prst="rect">
            <a:avLst/>
          </a:prstGeom>
          <a:noFill/>
        </p:spPr>
        <p:txBody>
          <a:bodyPr wrap="square" rtlCol="0">
            <a:spAutoFit/>
          </a:bodyPr>
          <a:lstStyle/>
          <a:p>
            <a:r>
              <a:rPr lang="en-US" sz="6000" dirty="0">
                <a:latin typeface="BatangChe" panose="02030609000101010101" pitchFamily="49" charset="-127"/>
                <a:ea typeface="BatangChe" panose="02030609000101010101" pitchFamily="49" charset="-127"/>
                <a:cs typeface="AngsanaUPC" panose="02020603050405020304" pitchFamily="18" charset="-34"/>
              </a:rPr>
              <a:t>6</a:t>
            </a:r>
          </a:p>
        </p:txBody>
      </p:sp>
      <p:sp>
        <p:nvSpPr>
          <p:cNvPr id="7" name="Content Placeholder 6">
            <a:extLst>
              <a:ext uri="{FF2B5EF4-FFF2-40B4-BE49-F238E27FC236}">
                <a16:creationId xmlns:a16="http://schemas.microsoft.com/office/drawing/2014/main" id="{375A57E0-13A8-4377-A157-8D3977ED2C72}"/>
              </a:ext>
            </a:extLst>
          </p:cNvPr>
          <p:cNvSpPr>
            <a:spLocks noGrp="1"/>
          </p:cNvSpPr>
          <p:nvPr>
            <p:ph idx="1"/>
          </p:nvPr>
        </p:nvSpPr>
        <p:spPr>
          <a:xfrm>
            <a:off x="2289859" y="2466363"/>
            <a:ext cx="7729728" cy="3181961"/>
          </a:xfrm>
        </p:spPr>
        <p:txBody>
          <a:bodyPr>
            <a:normAutofit lnSpcReduction="10000"/>
          </a:bodyPr>
          <a:lstStyle/>
          <a:p>
            <a:r>
              <a:rPr lang="en-US" dirty="0"/>
              <a:t>I want everyone of you place your hands where your heart is, while you are doing this exercise with me.</a:t>
            </a:r>
          </a:p>
          <a:p>
            <a:r>
              <a:rPr lang="en-US" dirty="0"/>
              <a:t>At the beginning of this exercise, I am going to ask you to pick a limiting belief to work with me on this exercise.</a:t>
            </a:r>
          </a:p>
          <a:p>
            <a:r>
              <a:rPr lang="en-US" dirty="0"/>
              <a:t>And I will challenge you by asking you couple of question… and you need to answering that question with your hands on your heart</a:t>
            </a:r>
          </a:p>
          <a:p>
            <a:r>
              <a:rPr lang="en-US" dirty="0"/>
              <a:t>Then, we are going to repeat the ocean exercise, but this time imagine it is the limiting belief that you picked for this exercise</a:t>
            </a:r>
          </a:p>
          <a:p>
            <a:r>
              <a:rPr lang="en-US" dirty="0"/>
              <a:t>And at the very end, I want you to stand on your feet, and shout out a statement along with me… and repeat it 3x</a:t>
            </a:r>
          </a:p>
          <a:p>
            <a:endParaRPr lang="en-US" dirty="0"/>
          </a:p>
        </p:txBody>
      </p:sp>
    </p:spTree>
    <p:extLst>
      <p:ext uri="{BB962C8B-B14F-4D97-AF65-F5344CB8AC3E}">
        <p14:creationId xmlns:p14="http://schemas.microsoft.com/office/powerpoint/2010/main" val="3248763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271944-6228-4D8D-9585-D55A5C553094}"/>
              </a:ext>
            </a:extLst>
          </p:cNvPr>
          <p:cNvSpPr>
            <a:spLocks noGrp="1"/>
          </p:cNvSpPr>
          <p:nvPr>
            <p:ph idx="1"/>
          </p:nvPr>
        </p:nvSpPr>
        <p:spPr>
          <a:xfrm>
            <a:off x="619125" y="835053"/>
            <a:ext cx="6019800" cy="4435427"/>
          </a:xfrm>
        </p:spPr>
        <p:txBody>
          <a:bodyPr>
            <a:normAutofit fontScale="77500" lnSpcReduction="20000"/>
          </a:bodyPr>
          <a:lstStyle/>
          <a:p>
            <a:pPr marL="0" indent="0">
              <a:buNone/>
            </a:pPr>
            <a:r>
              <a:rPr lang="en-US" sz="2400" dirty="0">
                <a:latin typeface="Arial Black" panose="020B0A04020102020204" pitchFamily="34" charset="0"/>
              </a:rPr>
              <a:t>I know you have been hurt.</a:t>
            </a:r>
          </a:p>
          <a:p>
            <a:pPr marL="0" indent="0">
              <a:buNone/>
            </a:pPr>
            <a:endParaRPr lang="en-US" sz="2400" dirty="0">
              <a:latin typeface="Arial Black" panose="020B0A04020102020204" pitchFamily="34" charset="0"/>
            </a:endParaRPr>
          </a:p>
          <a:p>
            <a:pPr marL="0" indent="0">
              <a:buNone/>
            </a:pPr>
            <a:r>
              <a:rPr lang="en-US" sz="2400" dirty="0">
                <a:latin typeface="Arial Black" panose="020B0A04020102020204" pitchFamily="34" charset="0"/>
              </a:rPr>
              <a:t>And I know I will never figure out how much hurt that is to you.</a:t>
            </a:r>
          </a:p>
          <a:p>
            <a:pPr marL="0" indent="0">
              <a:buNone/>
            </a:pPr>
            <a:endParaRPr lang="en-US" sz="2400" dirty="0">
              <a:latin typeface="Arial Black" panose="020B0A04020102020204" pitchFamily="34" charset="0"/>
            </a:endParaRPr>
          </a:p>
          <a:p>
            <a:pPr marL="0" indent="0">
              <a:buNone/>
            </a:pPr>
            <a:r>
              <a:rPr lang="en-US" sz="2400" dirty="0">
                <a:latin typeface="Arial Black" panose="020B0A04020102020204" pitchFamily="34" charset="0"/>
              </a:rPr>
              <a:t>Let’s stop giving the bully the power.</a:t>
            </a:r>
          </a:p>
          <a:p>
            <a:pPr marL="0" indent="0">
              <a:buNone/>
            </a:pPr>
            <a:endParaRPr lang="en-US" sz="2400" dirty="0">
              <a:latin typeface="Arial Black" panose="020B0A04020102020204" pitchFamily="34" charset="0"/>
            </a:endParaRPr>
          </a:p>
          <a:p>
            <a:pPr marL="0" indent="0">
              <a:buNone/>
            </a:pPr>
            <a:r>
              <a:rPr lang="en-US" sz="2400" dirty="0">
                <a:latin typeface="Arial Black" panose="020B0A04020102020204" pitchFamily="34" charset="0"/>
              </a:rPr>
              <a:t>To Reclaim your personal power starting today.</a:t>
            </a:r>
          </a:p>
          <a:p>
            <a:pPr marL="0" indent="0">
              <a:buNone/>
            </a:pPr>
            <a:endParaRPr lang="en-US" sz="2400" dirty="0">
              <a:latin typeface="Arial Black" panose="020B0A04020102020204" pitchFamily="34" charset="0"/>
            </a:endParaRPr>
          </a:p>
          <a:p>
            <a:pPr marL="0" indent="0">
              <a:buNone/>
            </a:pPr>
            <a:r>
              <a:rPr lang="en-US" sz="2400" dirty="0">
                <a:latin typeface="Arial Black" panose="020B0A04020102020204" pitchFamily="34" charset="0"/>
              </a:rPr>
              <a:t>I know it’s not going to be easy.</a:t>
            </a:r>
          </a:p>
          <a:p>
            <a:pPr marL="0" indent="0">
              <a:buNone/>
            </a:pPr>
            <a:endParaRPr lang="en-US" sz="2400" dirty="0">
              <a:latin typeface="Arial Black" panose="020B0A04020102020204" pitchFamily="34" charset="0"/>
            </a:endParaRPr>
          </a:p>
          <a:p>
            <a:pPr marL="0" indent="0">
              <a:buNone/>
            </a:pPr>
            <a:r>
              <a:rPr lang="en-US" sz="2400" dirty="0">
                <a:latin typeface="Arial Black" panose="020B0A04020102020204" pitchFamily="34" charset="0"/>
              </a:rPr>
              <a:t>But I am here with you, every step.</a:t>
            </a:r>
          </a:p>
        </p:txBody>
      </p:sp>
      <p:pic>
        <p:nvPicPr>
          <p:cNvPr id="5" name="Picture 4">
            <a:extLst>
              <a:ext uri="{FF2B5EF4-FFF2-40B4-BE49-F238E27FC236}">
                <a16:creationId xmlns:a16="http://schemas.microsoft.com/office/drawing/2014/main" id="{2BF60428-3CAB-4D61-9EBE-6A99A13C220A}"/>
              </a:ext>
            </a:extLst>
          </p:cNvPr>
          <p:cNvPicPr>
            <a:picLocks noChangeAspect="1"/>
          </p:cNvPicPr>
          <p:nvPr/>
        </p:nvPicPr>
        <p:blipFill>
          <a:blip r:embed="rId2"/>
          <a:stretch>
            <a:fillRect/>
          </a:stretch>
        </p:blipFill>
        <p:spPr>
          <a:xfrm>
            <a:off x="0" y="5470506"/>
            <a:ext cx="2869841" cy="1396825"/>
          </a:xfrm>
          <a:prstGeom prst="rect">
            <a:avLst/>
          </a:prstGeom>
        </p:spPr>
      </p:pic>
      <p:pic>
        <p:nvPicPr>
          <p:cNvPr id="4" name="Picture 3" descr="A picture containing mammal&#10;&#10;Description automatically generated">
            <a:extLst>
              <a:ext uri="{FF2B5EF4-FFF2-40B4-BE49-F238E27FC236}">
                <a16:creationId xmlns:a16="http://schemas.microsoft.com/office/drawing/2014/main" id="{F6C2FA25-4B63-4A00-AF4D-4D6A41B5449C}"/>
              </a:ext>
            </a:extLst>
          </p:cNvPr>
          <p:cNvPicPr>
            <a:picLocks noChangeAspect="1"/>
          </p:cNvPicPr>
          <p:nvPr/>
        </p:nvPicPr>
        <p:blipFill>
          <a:blip r:embed="rId3"/>
          <a:stretch>
            <a:fillRect/>
          </a:stretch>
        </p:blipFill>
        <p:spPr>
          <a:xfrm>
            <a:off x="6857999" y="9331"/>
            <a:ext cx="5334001" cy="6858000"/>
          </a:xfrm>
          <a:prstGeom prst="rect">
            <a:avLst/>
          </a:prstGeom>
        </p:spPr>
      </p:pic>
    </p:spTree>
    <p:extLst>
      <p:ext uri="{BB962C8B-B14F-4D97-AF65-F5344CB8AC3E}">
        <p14:creationId xmlns:p14="http://schemas.microsoft.com/office/powerpoint/2010/main" val="20964721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D48DAE2-D48D-4ED7-B9E7-6AE010074B24}"/>
              </a:ext>
            </a:extLst>
          </p:cNvPr>
          <p:cNvSpPr txBox="1"/>
          <p:nvPr/>
        </p:nvSpPr>
        <p:spPr>
          <a:xfrm>
            <a:off x="258769" y="294998"/>
            <a:ext cx="7550092" cy="646331"/>
          </a:xfrm>
          <a:prstGeom prst="rect">
            <a:avLst/>
          </a:prstGeom>
          <a:noFill/>
        </p:spPr>
        <p:txBody>
          <a:bodyPr wrap="square" rtlCol="0">
            <a:spAutoFit/>
          </a:bodyPr>
          <a:lstStyle/>
          <a:p>
            <a:r>
              <a:rPr lang="en-US" sz="3600" dirty="0"/>
              <a:t>How this exercise has helped me…</a:t>
            </a:r>
          </a:p>
        </p:txBody>
      </p:sp>
      <p:sp>
        <p:nvSpPr>
          <p:cNvPr id="4" name="TextBox 3">
            <a:extLst>
              <a:ext uri="{FF2B5EF4-FFF2-40B4-BE49-F238E27FC236}">
                <a16:creationId xmlns:a16="http://schemas.microsoft.com/office/drawing/2014/main" id="{0EB8F5ED-92DF-4F3A-8754-3FF6EE06CAA3}"/>
              </a:ext>
            </a:extLst>
          </p:cNvPr>
          <p:cNvSpPr txBox="1"/>
          <p:nvPr/>
        </p:nvSpPr>
        <p:spPr>
          <a:xfrm>
            <a:off x="5021943" y="941329"/>
            <a:ext cx="6720114" cy="5632311"/>
          </a:xfrm>
          <a:prstGeom prst="rect">
            <a:avLst/>
          </a:prstGeom>
          <a:noFill/>
        </p:spPr>
        <p:txBody>
          <a:bodyPr wrap="square" rtlCol="0">
            <a:spAutoFit/>
          </a:bodyPr>
          <a:lstStyle/>
          <a:p>
            <a:r>
              <a:rPr lang="en-US" sz="2000" dirty="0"/>
              <a:t>I was at a Bernard Hiller training, and I find out when I put my hand where my heart is, it can be very powerful…</a:t>
            </a:r>
          </a:p>
          <a:p>
            <a:endParaRPr lang="en-US" sz="2000" dirty="0"/>
          </a:p>
          <a:p>
            <a:r>
              <a:rPr lang="en-US" sz="2000" dirty="0"/>
              <a:t>It connect me with my heart… and I am able to reach events and emotions that were not connected when I was using my head…</a:t>
            </a:r>
          </a:p>
          <a:p>
            <a:endParaRPr lang="en-US" sz="2000" dirty="0"/>
          </a:p>
          <a:p>
            <a:r>
              <a:rPr lang="en-US" sz="2000" dirty="0"/>
              <a:t>This is when I get to hear what my heart have to say…</a:t>
            </a:r>
          </a:p>
          <a:p>
            <a:endParaRPr lang="en-US" sz="2000" dirty="0"/>
          </a:p>
          <a:p>
            <a:r>
              <a:rPr lang="en-US" sz="2000" dirty="0"/>
              <a:t>This is when the child within me can be set free… it can go on tantrum, or stay calm, whatever it is, let the child be the child…</a:t>
            </a:r>
          </a:p>
          <a:p>
            <a:endParaRPr lang="en-US" sz="2000" dirty="0"/>
          </a:p>
          <a:p>
            <a:r>
              <a:rPr lang="en-US" sz="2000" dirty="0"/>
              <a:t>We need to honor those feelings inside us… acknowledge our feelings… don’t deny any feelings… let the wound heal by releasing the negative charge…</a:t>
            </a:r>
          </a:p>
          <a:p>
            <a:endParaRPr lang="en-US" sz="2000" dirty="0"/>
          </a:p>
          <a:p>
            <a:r>
              <a:rPr lang="en-US" sz="2000" dirty="0"/>
              <a:t>And often the exercise leads to some very warm and heart felt moments.</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pic>
        <p:nvPicPr>
          <p:cNvPr id="8" name="Picture 7" descr="A picture containing light&#10;&#10;Description automatically generated">
            <a:extLst>
              <a:ext uri="{FF2B5EF4-FFF2-40B4-BE49-F238E27FC236}">
                <a16:creationId xmlns:a16="http://schemas.microsoft.com/office/drawing/2014/main" id="{91A8D631-F9C7-45FC-B07E-FF7AF899CDDC}"/>
              </a:ext>
            </a:extLst>
          </p:cNvPr>
          <p:cNvPicPr>
            <a:picLocks noChangeAspect="1"/>
          </p:cNvPicPr>
          <p:nvPr/>
        </p:nvPicPr>
        <p:blipFill>
          <a:blip r:embed="rId3"/>
          <a:stretch>
            <a:fillRect/>
          </a:stretch>
        </p:blipFill>
        <p:spPr>
          <a:xfrm>
            <a:off x="-134257" y="793830"/>
            <a:ext cx="5270340" cy="5270340"/>
          </a:xfrm>
          <a:prstGeom prst="rect">
            <a:avLst/>
          </a:prstGeom>
        </p:spPr>
      </p:pic>
    </p:spTree>
    <p:extLst>
      <p:ext uri="{BB962C8B-B14F-4D97-AF65-F5344CB8AC3E}">
        <p14:creationId xmlns:p14="http://schemas.microsoft.com/office/powerpoint/2010/main" val="7872013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147582"/>
            <a:ext cx="9857065" cy="2154436"/>
          </a:xfrm>
          <a:prstGeom prst="rect">
            <a:avLst/>
          </a:prstGeom>
          <a:noFill/>
        </p:spPr>
        <p:txBody>
          <a:bodyPr wrap="square" rtlCol="0">
            <a:spAutoFit/>
          </a:bodyPr>
          <a:lstStyle/>
          <a:p>
            <a:r>
              <a:rPr lang="en-US" sz="5400" dirty="0"/>
              <a:t>Any Questions About the Exercise</a:t>
            </a:r>
            <a:endParaRPr lang="en-US" sz="3600" dirty="0"/>
          </a:p>
          <a:p>
            <a:r>
              <a:rPr lang="en-US" sz="4000" dirty="0"/>
              <a:t>	- A Heart to Heart Freeing Your Limiting 	  	 		Beliefs Exercise</a:t>
            </a:r>
            <a:endParaRPr lang="en-US" sz="3600" dirty="0"/>
          </a:p>
        </p:txBody>
      </p:sp>
    </p:spTree>
    <p:extLst>
      <p:ext uri="{BB962C8B-B14F-4D97-AF65-F5344CB8AC3E}">
        <p14:creationId xmlns:p14="http://schemas.microsoft.com/office/powerpoint/2010/main" val="29222813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erson standing on a rock&#10;&#10;Description automatically generated with medium confidence">
            <a:extLst>
              <a:ext uri="{FF2B5EF4-FFF2-40B4-BE49-F238E27FC236}">
                <a16:creationId xmlns:a16="http://schemas.microsoft.com/office/drawing/2014/main" id="{98C059E7-D121-4831-96A6-4F278B33EA02}"/>
              </a:ext>
            </a:extLst>
          </p:cNvPr>
          <p:cNvPicPr>
            <a:picLocks noChangeAspect="1"/>
          </p:cNvPicPr>
          <p:nvPr/>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AFC03BCB-2465-4060-9875-A5EE552A88B7}"/>
              </a:ext>
            </a:extLst>
          </p:cNvPr>
          <p:cNvSpPr/>
          <p:nvPr/>
        </p:nvSpPr>
        <p:spPr>
          <a:xfrm>
            <a:off x="0" y="0"/>
            <a:ext cx="12192000" cy="6858000"/>
          </a:xfrm>
          <a:prstGeom prst="rect">
            <a:avLst/>
          </a:prstGeom>
          <a:solidFill>
            <a:srgbClr val="FFFFFF">
              <a:alpha val="7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EB8F5ED-92DF-4F3A-8754-3FF6EE06CAA3}"/>
              </a:ext>
            </a:extLst>
          </p:cNvPr>
          <p:cNvSpPr txBox="1"/>
          <p:nvPr/>
        </p:nvSpPr>
        <p:spPr>
          <a:xfrm>
            <a:off x="171921" y="322983"/>
            <a:ext cx="4504996" cy="1477328"/>
          </a:xfrm>
          <a:prstGeom prst="rect">
            <a:avLst/>
          </a:prstGeom>
          <a:noFill/>
        </p:spPr>
        <p:txBody>
          <a:bodyPr wrap="square" rtlCol="0">
            <a:spAutoFit/>
          </a:bodyPr>
          <a:lstStyle/>
          <a:p>
            <a:r>
              <a:rPr lang="en-US" sz="5400" dirty="0"/>
              <a:t>Let’s Start… </a:t>
            </a:r>
          </a:p>
          <a:p>
            <a:r>
              <a:rPr lang="en-US" dirty="0"/>
              <a:t>with closing your eyes and a few deep breath</a:t>
            </a:r>
          </a:p>
          <a:p>
            <a:r>
              <a:rPr lang="en-US" dirty="0"/>
              <a:t>and start placing your hands at your heart…</a:t>
            </a:r>
          </a:p>
        </p:txBody>
      </p:sp>
      <p:sp>
        <p:nvSpPr>
          <p:cNvPr id="3" name="TextBox 2">
            <a:extLst>
              <a:ext uri="{FF2B5EF4-FFF2-40B4-BE49-F238E27FC236}">
                <a16:creationId xmlns:a16="http://schemas.microsoft.com/office/drawing/2014/main" id="{35173E21-D189-42BC-9ADB-4450D18F365D}"/>
              </a:ext>
            </a:extLst>
          </p:cNvPr>
          <p:cNvSpPr txBox="1"/>
          <p:nvPr/>
        </p:nvSpPr>
        <p:spPr>
          <a:xfrm>
            <a:off x="628650" y="1900817"/>
            <a:ext cx="3356122" cy="3785652"/>
          </a:xfrm>
          <a:prstGeom prst="rect">
            <a:avLst/>
          </a:prstGeom>
          <a:noFill/>
        </p:spPr>
        <p:txBody>
          <a:bodyPr wrap="square" rtlCol="0">
            <a:spAutoFit/>
          </a:bodyPr>
          <a:lstStyle/>
          <a:p>
            <a:pPr marL="0" indent="0">
              <a:buNone/>
            </a:pPr>
            <a:r>
              <a:rPr lang="en-US" sz="2000" dirty="0"/>
              <a:t>How would it make you feel, if you know [the limiting beliefs] is a lie? </a:t>
            </a:r>
          </a:p>
          <a:p>
            <a:pPr marL="0" indent="0">
              <a:buNone/>
            </a:pPr>
            <a:endParaRPr lang="en-US" sz="2000" dirty="0"/>
          </a:p>
          <a:p>
            <a:pPr marL="0" indent="0">
              <a:buNone/>
            </a:pPr>
            <a:r>
              <a:rPr lang="en-US" sz="2000" dirty="0"/>
              <a:t>How would it make you feel…</a:t>
            </a:r>
          </a:p>
          <a:p>
            <a:pPr marL="0" indent="0">
              <a:buNone/>
            </a:pPr>
            <a:endParaRPr lang="en-US" sz="2000" dirty="0"/>
          </a:p>
          <a:p>
            <a:r>
              <a:rPr lang="en-US" sz="2000" dirty="0"/>
              <a:t>And what would you do if you know [the limiting beliefs] is a lie.</a:t>
            </a:r>
          </a:p>
          <a:p>
            <a:pPr marL="0" indent="0">
              <a:buNone/>
            </a:pPr>
            <a:endParaRPr lang="en-US" sz="2000" dirty="0"/>
          </a:p>
          <a:p>
            <a:pPr marL="0" indent="0">
              <a:buNone/>
            </a:pPr>
            <a:r>
              <a:rPr lang="en-US" sz="2000" dirty="0"/>
              <a:t>Imagine what a different kind of lifestyle you will be having…</a:t>
            </a:r>
          </a:p>
        </p:txBody>
      </p:sp>
      <p:sp>
        <p:nvSpPr>
          <p:cNvPr id="6" name="TextBox 5">
            <a:extLst>
              <a:ext uri="{FF2B5EF4-FFF2-40B4-BE49-F238E27FC236}">
                <a16:creationId xmlns:a16="http://schemas.microsoft.com/office/drawing/2014/main" id="{E359E29D-6FB2-4A40-ADEC-F90FF1B54B63}"/>
              </a:ext>
            </a:extLst>
          </p:cNvPr>
          <p:cNvSpPr txBox="1"/>
          <p:nvPr/>
        </p:nvSpPr>
        <p:spPr>
          <a:xfrm>
            <a:off x="8695713" y="1208894"/>
            <a:ext cx="2772387" cy="5016758"/>
          </a:xfrm>
          <a:prstGeom prst="rect">
            <a:avLst/>
          </a:prstGeom>
          <a:noFill/>
        </p:spPr>
        <p:txBody>
          <a:bodyPr wrap="square" rtlCol="0">
            <a:spAutoFit/>
          </a:bodyPr>
          <a:lstStyle/>
          <a:p>
            <a:r>
              <a:rPr lang="en-US" sz="2000" dirty="0"/>
              <a:t>Imagine the fun that you will be having… the projects that you once did not dare to start, are now becoming true…</a:t>
            </a:r>
          </a:p>
          <a:p>
            <a:endParaRPr lang="en-US" sz="2000" dirty="0"/>
          </a:p>
          <a:p>
            <a:r>
              <a:rPr lang="en-US" sz="2000" dirty="0"/>
              <a:t>Imagine the conversation that you did not dare to start… the people you did not dare to approach… are now your close friends, and strategic alliance.. </a:t>
            </a:r>
          </a:p>
          <a:p>
            <a:endParaRPr lang="en-US" sz="2000" dirty="0"/>
          </a:p>
          <a:p>
            <a:r>
              <a:rPr lang="en-US" sz="2000" dirty="0"/>
              <a:t>How would that make you feel…</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3"/>
          <a:stretch>
            <a:fillRect/>
          </a:stretch>
        </p:blipFill>
        <p:spPr>
          <a:xfrm>
            <a:off x="0" y="5461175"/>
            <a:ext cx="2869841" cy="1396825"/>
          </a:xfrm>
          <a:prstGeom prst="rect">
            <a:avLst/>
          </a:prstGeom>
        </p:spPr>
      </p:pic>
    </p:spTree>
    <p:extLst>
      <p:ext uri="{BB962C8B-B14F-4D97-AF65-F5344CB8AC3E}">
        <p14:creationId xmlns:p14="http://schemas.microsoft.com/office/powerpoint/2010/main" val="9267608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71920" y="322983"/>
            <a:ext cx="4647729" cy="1200329"/>
          </a:xfrm>
          <a:prstGeom prst="rect">
            <a:avLst/>
          </a:prstGeom>
          <a:noFill/>
        </p:spPr>
        <p:txBody>
          <a:bodyPr wrap="square" rtlCol="0">
            <a:spAutoFit/>
          </a:bodyPr>
          <a:lstStyle/>
          <a:p>
            <a:r>
              <a:rPr lang="en-US" sz="5400" dirty="0"/>
              <a:t>Now Imagine… </a:t>
            </a:r>
          </a:p>
          <a:p>
            <a:r>
              <a:rPr lang="en-US" dirty="0"/>
              <a:t>with closing your eyes and a few deep breath</a:t>
            </a:r>
          </a:p>
        </p:txBody>
      </p:sp>
      <p:sp>
        <p:nvSpPr>
          <p:cNvPr id="2" name="Parallelogram 1">
            <a:extLst>
              <a:ext uri="{FF2B5EF4-FFF2-40B4-BE49-F238E27FC236}">
                <a16:creationId xmlns:a16="http://schemas.microsoft.com/office/drawing/2014/main" id="{4C826E10-29C3-45F2-85CC-E47B56AB1B9C}"/>
              </a:ext>
            </a:extLst>
          </p:cNvPr>
          <p:cNvSpPr/>
          <p:nvPr/>
        </p:nvSpPr>
        <p:spPr>
          <a:xfrm>
            <a:off x="3556933" y="0"/>
            <a:ext cx="5746459" cy="6858000"/>
          </a:xfrm>
          <a:prstGeom prst="parallelogram">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5173E21-D189-42BC-9ADB-4450D18F365D}"/>
              </a:ext>
            </a:extLst>
          </p:cNvPr>
          <p:cNvSpPr txBox="1"/>
          <p:nvPr/>
        </p:nvSpPr>
        <p:spPr>
          <a:xfrm>
            <a:off x="1333850" y="1900817"/>
            <a:ext cx="2650922" cy="3170099"/>
          </a:xfrm>
          <a:prstGeom prst="rect">
            <a:avLst/>
          </a:prstGeom>
          <a:noFill/>
        </p:spPr>
        <p:txBody>
          <a:bodyPr wrap="square" rtlCol="0">
            <a:spAutoFit/>
          </a:bodyPr>
          <a:lstStyle/>
          <a:p>
            <a:r>
              <a:rPr lang="en-US" sz="2000" dirty="0"/>
              <a:t>Imagine all that limiting belief of yours… </a:t>
            </a:r>
          </a:p>
          <a:p>
            <a:endParaRPr lang="en-US" sz="2000" dirty="0"/>
          </a:p>
          <a:p>
            <a:r>
              <a:rPr lang="en-US" sz="2000" dirty="0"/>
              <a:t>what color is the limiting belief… </a:t>
            </a:r>
          </a:p>
          <a:p>
            <a:endParaRPr lang="en-US" sz="2000" dirty="0"/>
          </a:p>
          <a:p>
            <a:r>
              <a:rPr lang="en-US" sz="2000" dirty="0"/>
              <a:t>what imagery and emotion surface when you thinking of that limiting belief…</a:t>
            </a:r>
          </a:p>
        </p:txBody>
      </p:sp>
      <p:sp>
        <p:nvSpPr>
          <p:cNvPr id="6" name="TextBox 5">
            <a:extLst>
              <a:ext uri="{FF2B5EF4-FFF2-40B4-BE49-F238E27FC236}">
                <a16:creationId xmlns:a16="http://schemas.microsoft.com/office/drawing/2014/main" id="{E359E29D-6FB2-4A40-ADEC-F90FF1B54B63}"/>
              </a:ext>
            </a:extLst>
          </p:cNvPr>
          <p:cNvSpPr txBox="1"/>
          <p:nvPr/>
        </p:nvSpPr>
        <p:spPr>
          <a:xfrm>
            <a:off x="8867163" y="3924638"/>
            <a:ext cx="2407641" cy="2554545"/>
          </a:xfrm>
          <a:prstGeom prst="rect">
            <a:avLst/>
          </a:prstGeom>
          <a:noFill/>
        </p:spPr>
        <p:txBody>
          <a:bodyPr wrap="square" rtlCol="0">
            <a:spAutoFit/>
          </a:bodyPr>
          <a:lstStyle/>
          <a:p>
            <a:r>
              <a:rPr lang="en-US" sz="2000" dirty="0"/>
              <a:t>And now imagine that all those imagery color and shape become black and white… as though they lost their liveliness, and control over you…</a:t>
            </a:r>
          </a:p>
        </p:txBody>
      </p:sp>
    </p:spTree>
    <p:extLst>
      <p:ext uri="{BB962C8B-B14F-4D97-AF65-F5344CB8AC3E}">
        <p14:creationId xmlns:p14="http://schemas.microsoft.com/office/powerpoint/2010/main" val="6560274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ocks in the water&#10;&#10;Description automatically generated with low confidence">
            <a:extLst>
              <a:ext uri="{FF2B5EF4-FFF2-40B4-BE49-F238E27FC236}">
                <a16:creationId xmlns:a16="http://schemas.microsoft.com/office/drawing/2014/main" id="{4A9D7D6A-672C-4216-B435-B045118C75A6}"/>
              </a:ext>
            </a:extLst>
          </p:cNvPr>
          <p:cNvPicPr>
            <a:picLocks noChangeAspect="1"/>
          </p:cNvPicPr>
          <p:nvPr/>
        </p:nvPicPr>
        <p:blipFill>
          <a:blip r:embed="rId2"/>
          <a:stretch>
            <a:fillRect/>
          </a:stretch>
        </p:blipFill>
        <p:spPr>
          <a:xfrm>
            <a:off x="0" y="-201168"/>
            <a:ext cx="12192000" cy="7059168"/>
          </a:xfrm>
          <a:prstGeom prst="rect">
            <a:avLst/>
          </a:prstGeom>
        </p:spPr>
      </p:pic>
      <p:pic>
        <p:nvPicPr>
          <p:cNvPr id="3" name="Picture 2">
            <a:extLst>
              <a:ext uri="{FF2B5EF4-FFF2-40B4-BE49-F238E27FC236}">
                <a16:creationId xmlns:a16="http://schemas.microsoft.com/office/drawing/2014/main" id="{024F4135-0983-48AA-B9B0-2B6166EF6D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93" b="99576" l="9986" r="99930">
                        <a14:foregroundMark x1="87805" y1="48305" x2="92599" y2="48199"/>
                        <a14:foregroundMark x1="92599" y1="48199" x2="99930" y2="50282"/>
                        <a14:foregroundMark x1="87547" y1="48941" x2="86748" y2="50883"/>
                        <a14:foregroundMark x1="86161" y1="90042" x2="99765" y2="99576"/>
                      </a14:backgroundRemoval>
                    </a14:imgEffect>
                  </a14:imgLayer>
                </a14:imgProps>
              </a:ext>
            </a:extLst>
          </a:blip>
          <a:stretch>
            <a:fillRect/>
          </a:stretch>
        </p:blipFill>
        <p:spPr>
          <a:xfrm>
            <a:off x="7883368" y="351666"/>
            <a:ext cx="4308632" cy="2867022"/>
          </a:xfrm>
          <a:prstGeom prst="rect">
            <a:avLst/>
          </a:prstGeom>
        </p:spPr>
      </p:pic>
      <p:sp>
        <p:nvSpPr>
          <p:cNvPr id="8" name="Rectangle 7">
            <a:extLst>
              <a:ext uri="{FF2B5EF4-FFF2-40B4-BE49-F238E27FC236}">
                <a16:creationId xmlns:a16="http://schemas.microsoft.com/office/drawing/2014/main" id="{31824AD4-A412-4FA8-8F68-49823F64184B}"/>
              </a:ext>
            </a:extLst>
          </p:cNvPr>
          <p:cNvSpPr/>
          <p:nvPr/>
        </p:nvSpPr>
        <p:spPr>
          <a:xfrm>
            <a:off x="0" y="-201168"/>
            <a:ext cx="12192000" cy="7040880"/>
          </a:xfrm>
          <a:prstGeom prst="rect">
            <a:avLst/>
          </a:prstGeom>
          <a:solidFill>
            <a:srgbClr val="FFFFFF">
              <a:alpha val="4117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EB8F5ED-92DF-4F3A-8754-3FF6EE06CAA3}"/>
              </a:ext>
            </a:extLst>
          </p:cNvPr>
          <p:cNvSpPr txBox="1"/>
          <p:nvPr/>
        </p:nvSpPr>
        <p:spPr>
          <a:xfrm>
            <a:off x="171920" y="322983"/>
            <a:ext cx="4769195" cy="4801314"/>
          </a:xfrm>
          <a:prstGeom prst="rect">
            <a:avLst/>
          </a:prstGeom>
          <a:noFill/>
        </p:spPr>
        <p:txBody>
          <a:bodyPr wrap="square" rtlCol="0">
            <a:spAutoFit/>
          </a:bodyPr>
          <a:lstStyle/>
          <a:p>
            <a:r>
              <a:rPr lang="en-US" sz="5400" dirty="0"/>
              <a:t>Now Imagine… </a:t>
            </a:r>
          </a:p>
          <a:p>
            <a:r>
              <a:rPr lang="en-US" dirty="0"/>
              <a:t>You are crunching those black and white</a:t>
            </a:r>
          </a:p>
          <a:p>
            <a:r>
              <a:rPr lang="en-US" dirty="0"/>
              <a:t>imagery, color, and shape, into a piece of paper…</a:t>
            </a:r>
          </a:p>
          <a:p>
            <a:endParaRPr lang="en-US" dirty="0"/>
          </a:p>
          <a:p>
            <a:r>
              <a:rPr lang="en-US" dirty="0"/>
              <a:t>Crunching it very tight within your fist…</a:t>
            </a:r>
          </a:p>
          <a:p>
            <a:endParaRPr lang="en-US" dirty="0"/>
          </a:p>
          <a:p>
            <a:r>
              <a:rPr lang="en-US" dirty="0"/>
              <a:t>And feeling the tightness in your fist…</a:t>
            </a:r>
          </a:p>
          <a:p>
            <a:endParaRPr lang="en-US" dirty="0"/>
          </a:p>
          <a:p>
            <a:r>
              <a:rPr lang="en-US" dirty="0"/>
              <a:t>Take a deep and big breath now…</a:t>
            </a:r>
          </a:p>
          <a:p>
            <a:endParaRPr lang="en-US" dirty="0"/>
          </a:p>
          <a:p>
            <a:r>
              <a:rPr lang="en-US" dirty="0"/>
              <a:t>And in a fast motion you throw that junk out of your hands and into the ocean…</a:t>
            </a:r>
          </a:p>
          <a:p>
            <a:endParaRPr lang="en-US" dirty="0"/>
          </a:p>
          <a:p>
            <a:r>
              <a:rPr lang="en-US" dirty="0"/>
              <a:t>You are hearing how the weight of that junk falling into the deep sea…</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5"/>
          <a:stretch>
            <a:fillRect/>
          </a:stretch>
        </p:blipFill>
        <p:spPr>
          <a:xfrm>
            <a:off x="0" y="5461175"/>
            <a:ext cx="2869841" cy="1396825"/>
          </a:xfrm>
          <a:prstGeom prst="rect">
            <a:avLst/>
          </a:prstGeom>
        </p:spPr>
      </p:pic>
    </p:spTree>
    <p:extLst>
      <p:ext uri="{BB962C8B-B14F-4D97-AF65-F5344CB8AC3E}">
        <p14:creationId xmlns:p14="http://schemas.microsoft.com/office/powerpoint/2010/main" val="19275808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ky, grass, outdoor, mountain&#10;&#10;Description automatically generated">
            <a:extLst>
              <a:ext uri="{FF2B5EF4-FFF2-40B4-BE49-F238E27FC236}">
                <a16:creationId xmlns:a16="http://schemas.microsoft.com/office/drawing/2014/main" id="{04EF7A23-E549-4A5E-9472-0054F6088347}"/>
              </a:ext>
            </a:extLst>
          </p:cNvPr>
          <p:cNvPicPr>
            <a:picLocks noChangeAspect="1"/>
          </p:cNvPicPr>
          <p:nvPr/>
        </p:nvPicPr>
        <p:blipFill>
          <a:blip r:embed="rId2"/>
          <a:stretch>
            <a:fillRect/>
          </a:stretch>
        </p:blipFill>
        <p:spPr>
          <a:xfrm>
            <a:off x="-17384" y="0"/>
            <a:ext cx="12226767" cy="6858000"/>
          </a:xfrm>
          <a:prstGeom prst="rect">
            <a:avLst/>
          </a:prstGeom>
        </p:spPr>
      </p:pic>
      <p:pic>
        <p:nvPicPr>
          <p:cNvPr id="3" name="Picture 2">
            <a:extLst>
              <a:ext uri="{FF2B5EF4-FFF2-40B4-BE49-F238E27FC236}">
                <a16:creationId xmlns:a16="http://schemas.microsoft.com/office/drawing/2014/main" id="{024F4135-0983-48AA-B9B0-2B6166EF6D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93" b="99576" l="9986" r="99930">
                        <a14:foregroundMark x1="87805" y1="48305" x2="92599" y2="48199"/>
                        <a14:foregroundMark x1="92599" y1="48199" x2="99930" y2="50282"/>
                        <a14:foregroundMark x1="87547" y1="48941" x2="86748" y2="50883"/>
                        <a14:foregroundMark x1="86161" y1="90042" x2="99765" y2="99576"/>
                      </a14:backgroundRemoval>
                    </a14:imgEffect>
                  </a14:imgLayer>
                </a14:imgProps>
              </a:ext>
            </a:extLst>
          </a:blip>
          <a:stretch>
            <a:fillRect/>
          </a:stretch>
        </p:blipFill>
        <p:spPr>
          <a:xfrm>
            <a:off x="7883368" y="351666"/>
            <a:ext cx="4308632" cy="2867022"/>
          </a:xfrm>
          <a:prstGeom prst="rect">
            <a:avLst/>
          </a:prstGeom>
        </p:spPr>
      </p:pic>
      <p:sp>
        <p:nvSpPr>
          <p:cNvPr id="8" name="Rectangle 7">
            <a:extLst>
              <a:ext uri="{FF2B5EF4-FFF2-40B4-BE49-F238E27FC236}">
                <a16:creationId xmlns:a16="http://schemas.microsoft.com/office/drawing/2014/main" id="{31824AD4-A412-4FA8-8F68-49823F64184B}"/>
              </a:ext>
            </a:extLst>
          </p:cNvPr>
          <p:cNvSpPr/>
          <p:nvPr/>
        </p:nvSpPr>
        <p:spPr>
          <a:xfrm>
            <a:off x="-34767" y="0"/>
            <a:ext cx="12226767" cy="6858000"/>
          </a:xfrm>
          <a:prstGeom prst="rect">
            <a:avLst/>
          </a:prstGeom>
          <a:solidFill>
            <a:srgbClr val="FFFFFF">
              <a:alpha val="4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EB8F5ED-92DF-4F3A-8754-3FF6EE06CAA3}"/>
              </a:ext>
            </a:extLst>
          </p:cNvPr>
          <p:cNvSpPr txBox="1"/>
          <p:nvPr/>
        </p:nvSpPr>
        <p:spPr>
          <a:xfrm>
            <a:off x="171920" y="322983"/>
            <a:ext cx="6046000" cy="5078313"/>
          </a:xfrm>
          <a:prstGeom prst="rect">
            <a:avLst/>
          </a:prstGeom>
          <a:noFill/>
        </p:spPr>
        <p:txBody>
          <a:bodyPr wrap="square" rtlCol="0">
            <a:spAutoFit/>
          </a:bodyPr>
          <a:lstStyle/>
          <a:p>
            <a:r>
              <a:rPr lang="en-US" sz="5400" dirty="0"/>
              <a:t>Now Imagine… </a:t>
            </a:r>
          </a:p>
          <a:p>
            <a:r>
              <a:rPr lang="en-US" dirty="0"/>
              <a:t>That paper not only sink into the bottom of the ocean floor, but it also got shut in a chest…forever shut in…you will not see that piece of junk again…</a:t>
            </a:r>
          </a:p>
          <a:p>
            <a:endParaRPr lang="en-US" dirty="0"/>
          </a:p>
          <a:p>
            <a:r>
              <a:rPr lang="en-US" dirty="0"/>
              <a:t>Now allow all your emotions, all the hurt, all the imagery that you have had when you are thinking about the limiting belief, disappear from your mind, and forever shut in that chest at the bottom on the ocean floor…</a:t>
            </a:r>
          </a:p>
          <a:p>
            <a:endParaRPr lang="en-US" dirty="0"/>
          </a:p>
          <a:p>
            <a:r>
              <a:rPr lang="en-US" dirty="0"/>
              <a:t>Feel the lightness in your hand… shake out your hands gently… realizing that your hands no longer has that piece of paper… the paper that once has all your charged emotion…</a:t>
            </a:r>
          </a:p>
          <a:p>
            <a:endParaRPr lang="en-US" dirty="0"/>
          </a:p>
          <a:p>
            <a:r>
              <a:rPr lang="en-US" dirty="0"/>
              <a:t>Now all those emotions are release into this vase ocean and you will never see the pain in you again…</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5"/>
          <a:stretch>
            <a:fillRect/>
          </a:stretch>
        </p:blipFill>
        <p:spPr>
          <a:xfrm>
            <a:off x="0" y="5461175"/>
            <a:ext cx="2869841" cy="1396825"/>
          </a:xfrm>
          <a:prstGeom prst="rect">
            <a:avLst/>
          </a:prstGeom>
        </p:spPr>
      </p:pic>
    </p:spTree>
    <p:extLst>
      <p:ext uri="{BB962C8B-B14F-4D97-AF65-F5344CB8AC3E}">
        <p14:creationId xmlns:p14="http://schemas.microsoft.com/office/powerpoint/2010/main" val="16878215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ky, outdoor, railing, rail&#10;&#10;Description automatically generated">
            <a:extLst>
              <a:ext uri="{FF2B5EF4-FFF2-40B4-BE49-F238E27FC236}">
                <a16:creationId xmlns:a16="http://schemas.microsoft.com/office/drawing/2014/main" id="{018915F9-D1BD-4C6A-9003-18CA0B7CC60D}"/>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31824AD4-A412-4FA8-8F68-49823F64184B}"/>
              </a:ext>
            </a:extLst>
          </p:cNvPr>
          <p:cNvSpPr/>
          <p:nvPr/>
        </p:nvSpPr>
        <p:spPr>
          <a:xfrm>
            <a:off x="0" y="0"/>
            <a:ext cx="12226767" cy="6858000"/>
          </a:xfrm>
          <a:prstGeom prst="rect">
            <a:avLst/>
          </a:prstGeom>
          <a:solidFill>
            <a:srgbClr val="FFFFFF">
              <a:alpha val="6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EB8F5ED-92DF-4F3A-8754-3FF6EE06CAA3}"/>
              </a:ext>
            </a:extLst>
          </p:cNvPr>
          <p:cNvSpPr txBox="1"/>
          <p:nvPr/>
        </p:nvSpPr>
        <p:spPr>
          <a:xfrm>
            <a:off x="171920" y="322983"/>
            <a:ext cx="11239030" cy="5355312"/>
          </a:xfrm>
          <a:prstGeom prst="rect">
            <a:avLst/>
          </a:prstGeom>
          <a:noFill/>
        </p:spPr>
        <p:txBody>
          <a:bodyPr wrap="square" rtlCol="0">
            <a:spAutoFit/>
          </a:bodyPr>
          <a:lstStyle/>
          <a:p>
            <a:r>
              <a:rPr lang="en-US" sz="5400" dirty="0"/>
              <a:t>Now want you to open up your eyes… </a:t>
            </a:r>
          </a:p>
          <a:p>
            <a:r>
              <a:rPr lang="en-US" dirty="0"/>
              <a:t>Look into the camera, and shout with a voice of certainty…</a:t>
            </a:r>
          </a:p>
          <a:p>
            <a:endParaRPr lang="en-US" dirty="0"/>
          </a:p>
          <a:p>
            <a:pPr algn="ctr"/>
            <a:r>
              <a:rPr lang="en-US" sz="3600" dirty="0">
                <a:latin typeface="Arial Black" panose="020B0A04020102020204" pitchFamily="34" charset="0"/>
              </a:rPr>
              <a:t>“I will no longer fool by this. </a:t>
            </a:r>
          </a:p>
          <a:p>
            <a:pPr algn="ctr"/>
            <a:r>
              <a:rPr lang="en-US" sz="3600" dirty="0">
                <a:latin typeface="Arial Black" panose="020B0A04020102020204" pitchFamily="34" charset="0"/>
              </a:rPr>
              <a:t>I know that limiting belief is a lie. </a:t>
            </a:r>
          </a:p>
          <a:p>
            <a:pPr algn="ctr"/>
            <a:r>
              <a:rPr lang="en-US" sz="3600" dirty="0">
                <a:latin typeface="Arial Black" panose="020B0A04020102020204" pitchFamily="34" charset="0"/>
              </a:rPr>
              <a:t>I am capable in achieving… </a:t>
            </a:r>
          </a:p>
          <a:p>
            <a:pPr algn="ctr"/>
            <a:r>
              <a:rPr lang="en-US" sz="3600" dirty="0">
                <a:latin typeface="Arial Black" panose="020B0A04020102020204" pitchFamily="34" charset="0"/>
              </a:rPr>
              <a:t>…whatever my mind set to. </a:t>
            </a:r>
          </a:p>
          <a:p>
            <a:pPr algn="ctr"/>
            <a:r>
              <a:rPr lang="en-US" sz="3600" dirty="0">
                <a:latin typeface="Arial Black" panose="020B0A04020102020204" pitchFamily="34" charset="0"/>
              </a:rPr>
              <a:t>I am gorgeous, and invaluable. </a:t>
            </a:r>
          </a:p>
          <a:p>
            <a:pPr algn="ctr"/>
            <a:r>
              <a:rPr lang="en-US" sz="3600" dirty="0">
                <a:latin typeface="Arial Black" panose="020B0A04020102020204" pitchFamily="34" charset="0"/>
              </a:rPr>
              <a:t>I am unique, one of a kind.”</a:t>
            </a:r>
          </a:p>
          <a:p>
            <a:endParaRPr lang="en-US" dirty="0"/>
          </a:p>
          <a:p>
            <a:r>
              <a:rPr lang="en-US" dirty="0"/>
              <a:t>And repeat this shouting 3x</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3"/>
          <a:stretch>
            <a:fillRect/>
          </a:stretch>
        </p:blipFill>
        <p:spPr>
          <a:xfrm>
            <a:off x="0" y="5461175"/>
            <a:ext cx="2869841" cy="1396825"/>
          </a:xfrm>
          <a:prstGeom prst="rect">
            <a:avLst/>
          </a:prstGeom>
        </p:spPr>
      </p:pic>
    </p:spTree>
    <p:extLst>
      <p:ext uri="{BB962C8B-B14F-4D97-AF65-F5344CB8AC3E}">
        <p14:creationId xmlns:p14="http://schemas.microsoft.com/office/powerpoint/2010/main" val="33119256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767542" y="2409825"/>
            <a:ext cx="9857065" cy="2154436"/>
          </a:xfrm>
          <a:prstGeom prst="rect">
            <a:avLst/>
          </a:prstGeom>
          <a:noFill/>
        </p:spPr>
        <p:txBody>
          <a:bodyPr wrap="square" rtlCol="0">
            <a:spAutoFit/>
          </a:bodyPr>
          <a:lstStyle/>
          <a:p>
            <a:r>
              <a:rPr lang="en-US" sz="5400" dirty="0"/>
              <a:t>Time Up: Who Want to Share</a:t>
            </a:r>
            <a:endParaRPr lang="en-US" sz="3600" dirty="0"/>
          </a:p>
          <a:p>
            <a:r>
              <a:rPr lang="en-US" sz="3600" dirty="0"/>
              <a:t> 	</a:t>
            </a:r>
            <a:r>
              <a:rPr lang="en-US" sz="4000" dirty="0"/>
              <a:t> - A Heart to Heart Freeing Your Limiting 	  			Beliefs Exercise</a:t>
            </a:r>
            <a:endParaRPr lang="en-US" sz="3600" dirty="0"/>
          </a:p>
        </p:txBody>
      </p:sp>
    </p:spTree>
    <p:extLst>
      <p:ext uri="{BB962C8B-B14F-4D97-AF65-F5344CB8AC3E}">
        <p14:creationId xmlns:p14="http://schemas.microsoft.com/office/powerpoint/2010/main" val="9014333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939567" y="1057013"/>
            <a:ext cx="10328508" cy="646331"/>
          </a:xfrm>
          <a:prstGeom prst="rect">
            <a:avLst/>
          </a:prstGeom>
          <a:noFill/>
        </p:spPr>
        <p:txBody>
          <a:bodyPr wrap="square" rtlCol="0">
            <a:spAutoFit/>
          </a:bodyPr>
          <a:lstStyle/>
          <a:p>
            <a:r>
              <a:rPr lang="en-US" sz="3600" dirty="0"/>
              <a:t>Laughing out Loud for 60 sec…</a:t>
            </a:r>
          </a:p>
        </p:txBody>
      </p:sp>
      <p:sp>
        <p:nvSpPr>
          <p:cNvPr id="2" name="TextBox 1">
            <a:extLst>
              <a:ext uri="{FF2B5EF4-FFF2-40B4-BE49-F238E27FC236}">
                <a16:creationId xmlns:a16="http://schemas.microsoft.com/office/drawing/2014/main" id="{85897EE9-58E2-4F49-8CD7-848760EAFDC1}"/>
              </a:ext>
            </a:extLst>
          </p:cNvPr>
          <p:cNvSpPr txBox="1"/>
          <p:nvPr/>
        </p:nvSpPr>
        <p:spPr>
          <a:xfrm>
            <a:off x="394283" y="41350"/>
            <a:ext cx="914400" cy="1015663"/>
          </a:xfrm>
          <a:prstGeom prst="rect">
            <a:avLst/>
          </a:prstGeom>
          <a:noFill/>
        </p:spPr>
        <p:txBody>
          <a:bodyPr wrap="square" rtlCol="0">
            <a:spAutoFit/>
          </a:bodyPr>
          <a:lstStyle/>
          <a:p>
            <a:r>
              <a:rPr lang="en-US" sz="6000" dirty="0">
                <a:latin typeface="BatangChe" panose="02030609000101010101" pitchFamily="49" charset="-127"/>
                <a:ea typeface="BatangChe" panose="02030609000101010101" pitchFamily="49" charset="-127"/>
                <a:cs typeface="AngsanaUPC" panose="02020603050405020304" pitchFamily="18" charset="-34"/>
              </a:rPr>
              <a:t>7</a:t>
            </a:r>
          </a:p>
        </p:txBody>
      </p:sp>
      <p:sp>
        <p:nvSpPr>
          <p:cNvPr id="7" name="Content Placeholder 6">
            <a:extLst>
              <a:ext uri="{FF2B5EF4-FFF2-40B4-BE49-F238E27FC236}">
                <a16:creationId xmlns:a16="http://schemas.microsoft.com/office/drawing/2014/main" id="{375A57E0-13A8-4377-A157-8D3977ED2C72}"/>
              </a:ext>
            </a:extLst>
          </p:cNvPr>
          <p:cNvSpPr>
            <a:spLocks noGrp="1"/>
          </p:cNvSpPr>
          <p:nvPr>
            <p:ph idx="1"/>
          </p:nvPr>
        </p:nvSpPr>
        <p:spPr>
          <a:xfrm>
            <a:off x="2238957" y="1991279"/>
            <a:ext cx="7729728" cy="3181961"/>
          </a:xfrm>
        </p:spPr>
        <p:txBody>
          <a:bodyPr>
            <a:normAutofit/>
          </a:bodyPr>
          <a:lstStyle/>
          <a:p>
            <a:r>
              <a:rPr lang="en-US" dirty="0"/>
              <a:t>You may be skeptical about this… but this exercise will enable to feel laugher even though your heart right now is numb to positive emotion…</a:t>
            </a:r>
          </a:p>
          <a:p>
            <a:r>
              <a:rPr lang="en-US" dirty="0"/>
              <a:t>If you can’t laugh now… just fake it, until you make it…</a:t>
            </a:r>
          </a:p>
          <a:p>
            <a:r>
              <a:rPr lang="en-US" dirty="0"/>
              <a:t>To amplify the effect, do this exercise in front of a mirror or stare into your own camera…</a:t>
            </a:r>
          </a:p>
        </p:txBody>
      </p:sp>
    </p:spTree>
    <p:extLst>
      <p:ext uri="{BB962C8B-B14F-4D97-AF65-F5344CB8AC3E}">
        <p14:creationId xmlns:p14="http://schemas.microsoft.com/office/powerpoint/2010/main" val="39442217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D48DAE2-D48D-4ED7-B9E7-6AE010074B24}"/>
              </a:ext>
            </a:extLst>
          </p:cNvPr>
          <p:cNvSpPr txBox="1"/>
          <p:nvPr/>
        </p:nvSpPr>
        <p:spPr>
          <a:xfrm>
            <a:off x="360369" y="657855"/>
            <a:ext cx="7550092" cy="646331"/>
          </a:xfrm>
          <a:prstGeom prst="rect">
            <a:avLst/>
          </a:prstGeom>
          <a:noFill/>
        </p:spPr>
        <p:txBody>
          <a:bodyPr wrap="square" rtlCol="0">
            <a:spAutoFit/>
          </a:bodyPr>
          <a:lstStyle/>
          <a:p>
            <a:r>
              <a:rPr lang="en-US" sz="3600" dirty="0"/>
              <a:t>How this exercise has helped me…</a:t>
            </a:r>
          </a:p>
        </p:txBody>
      </p:sp>
      <p:sp>
        <p:nvSpPr>
          <p:cNvPr id="4" name="TextBox 3">
            <a:extLst>
              <a:ext uri="{FF2B5EF4-FFF2-40B4-BE49-F238E27FC236}">
                <a16:creationId xmlns:a16="http://schemas.microsoft.com/office/drawing/2014/main" id="{0EB8F5ED-92DF-4F3A-8754-3FF6EE06CAA3}"/>
              </a:ext>
            </a:extLst>
          </p:cNvPr>
          <p:cNvSpPr txBox="1"/>
          <p:nvPr/>
        </p:nvSpPr>
        <p:spPr>
          <a:xfrm>
            <a:off x="5760177" y="1450606"/>
            <a:ext cx="6082977" cy="4708981"/>
          </a:xfrm>
          <a:prstGeom prst="rect">
            <a:avLst/>
          </a:prstGeom>
          <a:noFill/>
        </p:spPr>
        <p:txBody>
          <a:bodyPr wrap="square" rtlCol="0">
            <a:spAutoFit/>
          </a:bodyPr>
          <a:lstStyle/>
          <a:p>
            <a:r>
              <a:rPr lang="en-US" sz="2000" dirty="0"/>
              <a:t>Sometimes, it is hard to smile or laugh… but when I try to fake it till make it… somehow my body start to feel better… because smile and laugh change the way our body feel.  </a:t>
            </a:r>
          </a:p>
          <a:p>
            <a:endParaRPr lang="en-US" sz="2000" dirty="0"/>
          </a:p>
          <a:p>
            <a:r>
              <a:rPr lang="en-US" sz="2000" dirty="0"/>
              <a:t>And the brain cannot tell if I am imagining the situation, or the actual situation happens…</a:t>
            </a:r>
          </a:p>
          <a:p>
            <a:endParaRPr lang="en-US" sz="2000" dirty="0"/>
          </a:p>
          <a:p>
            <a:r>
              <a:rPr lang="en-US" sz="2000" dirty="0"/>
              <a:t>I found it especially helpful when I started to smile to my mirror, and say to myself I am attractive, as though I met the hottest person in my mirror.</a:t>
            </a:r>
          </a:p>
          <a:p>
            <a:endParaRPr lang="en-US" sz="2000" dirty="0"/>
          </a:p>
          <a:p>
            <a:r>
              <a:rPr lang="en-US" sz="2000" dirty="0"/>
              <a:t>And that fake it till make it really work.</a:t>
            </a:r>
          </a:p>
          <a:p>
            <a:endParaRPr lang="en-US" sz="2000" dirty="0"/>
          </a:p>
          <a:p>
            <a:r>
              <a:rPr lang="en-US" sz="2000" dirty="0"/>
              <a:t>So, let’s try this exercise together</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pic>
        <p:nvPicPr>
          <p:cNvPr id="8" name="Picture 7" descr="Text&#10;&#10;Description automatically generated with low confidence">
            <a:extLst>
              <a:ext uri="{FF2B5EF4-FFF2-40B4-BE49-F238E27FC236}">
                <a16:creationId xmlns:a16="http://schemas.microsoft.com/office/drawing/2014/main" id="{1400F788-A32F-40A0-8478-D98E5B11C24A}"/>
              </a:ext>
            </a:extLst>
          </p:cNvPr>
          <p:cNvPicPr>
            <a:picLocks noChangeAspect="1"/>
          </p:cNvPicPr>
          <p:nvPr/>
        </p:nvPicPr>
        <p:blipFill>
          <a:blip r:embed="rId3"/>
          <a:stretch>
            <a:fillRect/>
          </a:stretch>
        </p:blipFill>
        <p:spPr>
          <a:xfrm>
            <a:off x="1165518" y="1334039"/>
            <a:ext cx="3926468" cy="4942114"/>
          </a:xfrm>
          <a:prstGeom prst="rect">
            <a:avLst/>
          </a:prstGeom>
        </p:spPr>
      </p:pic>
    </p:spTree>
    <p:extLst>
      <p:ext uri="{BB962C8B-B14F-4D97-AF65-F5344CB8AC3E}">
        <p14:creationId xmlns:p14="http://schemas.microsoft.com/office/powerpoint/2010/main" val="2611885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271944-6228-4D8D-9585-D55A5C553094}"/>
              </a:ext>
            </a:extLst>
          </p:cNvPr>
          <p:cNvSpPr>
            <a:spLocks noGrp="1"/>
          </p:cNvSpPr>
          <p:nvPr>
            <p:ph idx="1"/>
          </p:nvPr>
        </p:nvSpPr>
        <p:spPr>
          <a:xfrm>
            <a:off x="2363052" y="1035078"/>
            <a:ext cx="7796540" cy="4435427"/>
          </a:xfrm>
        </p:spPr>
        <p:txBody>
          <a:bodyPr>
            <a:normAutofit/>
          </a:bodyPr>
          <a:lstStyle/>
          <a:p>
            <a:pPr marL="0" indent="0" algn="ctr">
              <a:buNone/>
            </a:pPr>
            <a:endParaRPr lang="en-US" sz="4400" dirty="0"/>
          </a:p>
          <a:p>
            <a:pPr marL="0" indent="0" algn="ctr">
              <a:buNone/>
            </a:pPr>
            <a:endParaRPr lang="en-US" sz="4400" dirty="0"/>
          </a:p>
          <a:p>
            <a:pPr marL="0" indent="0" algn="ctr">
              <a:buNone/>
            </a:pPr>
            <a:r>
              <a:rPr lang="en-US" sz="4400" dirty="0">
                <a:latin typeface="Arial Black" panose="020B0A04020102020204" pitchFamily="34" charset="0"/>
              </a:rPr>
              <a:t>I have been there.</a:t>
            </a:r>
          </a:p>
        </p:txBody>
      </p:sp>
      <p:pic>
        <p:nvPicPr>
          <p:cNvPr id="5" name="Picture 4">
            <a:extLst>
              <a:ext uri="{FF2B5EF4-FFF2-40B4-BE49-F238E27FC236}">
                <a16:creationId xmlns:a16="http://schemas.microsoft.com/office/drawing/2014/main" id="{2BF60428-3CAB-4D61-9EBE-6A99A13C220A}"/>
              </a:ext>
            </a:extLst>
          </p:cNvPr>
          <p:cNvPicPr>
            <a:picLocks noChangeAspect="1"/>
          </p:cNvPicPr>
          <p:nvPr/>
        </p:nvPicPr>
        <p:blipFill>
          <a:blip r:embed="rId2"/>
          <a:stretch>
            <a:fillRect/>
          </a:stretch>
        </p:blipFill>
        <p:spPr>
          <a:xfrm>
            <a:off x="0" y="5470506"/>
            <a:ext cx="2869841" cy="1396825"/>
          </a:xfrm>
          <a:prstGeom prst="rect">
            <a:avLst/>
          </a:prstGeom>
        </p:spPr>
      </p:pic>
    </p:spTree>
    <p:extLst>
      <p:ext uri="{BB962C8B-B14F-4D97-AF65-F5344CB8AC3E}">
        <p14:creationId xmlns:p14="http://schemas.microsoft.com/office/powerpoint/2010/main" val="38789626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147582"/>
            <a:ext cx="9857065" cy="2154436"/>
          </a:xfrm>
          <a:prstGeom prst="rect">
            <a:avLst/>
          </a:prstGeom>
          <a:noFill/>
        </p:spPr>
        <p:txBody>
          <a:bodyPr wrap="square" rtlCol="0">
            <a:spAutoFit/>
          </a:bodyPr>
          <a:lstStyle/>
          <a:p>
            <a:r>
              <a:rPr lang="en-US" sz="5400" dirty="0"/>
              <a:t>Any Questions About the Exercise</a:t>
            </a:r>
            <a:endParaRPr lang="en-US" sz="3600" dirty="0"/>
          </a:p>
          <a:p>
            <a:r>
              <a:rPr lang="en-US" sz="4000" dirty="0"/>
              <a:t>	- Laughing out Loud for 60 sec…</a:t>
            </a:r>
          </a:p>
          <a:p>
            <a:endParaRPr lang="en-US" sz="3600" dirty="0"/>
          </a:p>
        </p:txBody>
      </p:sp>
    </p:spTree>
    <p:extLst>
      <p:ext uri="{BB962C8B-B14F-4D97-AF65-F5344CB8AC3E}">
        <p14:creationId xmlns:p14="http://schemas.microsoft.com/office/powerpoint/2010/main" val="1602498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pic>
        <p:nvPicPr>
          <p:cNvPr id="8" name="Picture 7" descr="A group of women smiling&#10;&#10;Description automatically generated with low confidence">
            <a:extLst>
              <a:ext uri="{FF2B5EF4-FFF2-40B4-BE49-F238E27FC236}">
                <a16:creationId xmlns:a16="http://schemas.microsoft.com/office/drawing/2014/main" id="{F768F82E-1BD7-4D1F-824D-22062E62D17F}"/>
              </a:ext>
            </a:extLst>
          </p:cNvPr>
          <p:cNvPicPr>
            <a:picLocks noChangeAspect="1"/>
          </p:cNvPicPr>
          <p:nvPr/>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39373F86-EABA-4E0D-BA97-AADCB55DBA3E}"/>
              </a:ext>
            </a:extLst>
          </p:cNvPr>
          <p:cNvSpPr/>
          <p:nvPr/>
        </p:nvSpPr>
        <p:spPr>
          <a:xfrm>
            <a:off x="0" y="0"/>
            <a:ext cx="12226767" cy="6858000"/>
          </a:xfrm>
          <a:prstGeom prst="rect">
            <a:avLst/>
          </a:prstGeom>
          <a:solidFill>
            <a:srgbClr val="FFFFFF">
              <a:alpha val="4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EB8F5ED-92DF-4F3A-8754-3FF6EE06CAA3}"/>
              </a:ext>
            </a:extLst>
          </p:cNvPr>
          <p:cNvSpPr txBox="1"/>
          <p:nvPr/>
        </p:nvSpPr>
        <p:spPr>
          <a:xfrm>
            <a:off x="171921" y="322983"/>
            <a:ext cx="6409854" cy="923330"/>
          </a:xfrm>
          <a:prstGeom prst="rect">
            <a:avLst/>
          </a:prstGeom>
          <a:noFill/>
        </p:spPr>
        <p:txBody>
          <a:bodyPr wrap="square" rtlCol="0">
            <a:spAutoFit/>
          </a:bodyPr>
          <a:lstStyle/>
          <a:p>
            <a:r>
              <a:rPr lang="en-US" sz="5400" dirty="0"/>
              <a:t>Let’s Start Laughing…</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3"/>
          <a:stretch>
            <a:fillRect/>
          </a:stretch>
        </p:blipFill>
        <p:spPr>
          <a:xfrm>
            <a:off x="0" y="5461175"/>
            <a:ext cx="2869841" cy="1396825"/>
          </a:xfrm>
          <a:prstGeom prst="rect">
            <a:avLst/>
          </a:prstGeom>
        </p:spPr>
      </p:pic>
    </p:spTree>
    <p:extLst>
      <p:ext uri="{BB962C8B-B14F-4D97-AF65-F5344CB8AC3E}">
        <p14:creationId xmlns:p14="http://schemas.microsoft.com/office/powerpoint/2010/main" val="28854800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767542" y="2409825"/>
            <a:ext cx="9857065" cy="2154436"/>
          </a:xfrm>
          <a:prstGeom prst="rect">
            <a:avLst/>
          </a:prstGeom>
          <a:noFill/>
        </p:spPr>
        <p:txBody>
          <a:bodyPr wrap="square" rtlCol="0">
            <a:spAutoFit/>
          </a:bodyPr>
          <a:lstStyle/>
          <a:p>
            <a:r>
              <a:rPr lang="en-US" sz="5400" dirty="0"/>
              <a:t>Time Up: Who Want to Share</a:t>
            </a:r>
            <a:endParaRPr lang="en-US" sz="3600" dirty="0"/>
          </a:p>
          <a:p>
            <a:r>
              <a:rPr lang="en-US" sz="3600" dirty="0"/>
              <a:t> 	</a:t>
            </a:r>
            <a:r>
              <a:rPr lang="en-US" sz="4000" dirty="0"/>
              <a:t> - Laughing out Loud for 60 sec…</a:t>
            </a:r>
          </a:p>
          <a:p>
            <a:endParaRPr lang="en-US" sz="3600" dirty="0"/>
          </a:p>
        </p:txBody>
      </p:sp>
    </p:spTree>
    <p:extLst>
      <p:ext uri="{BB962C8B-B14F-4D97-AF65-F5344CB8AC3E}">
        <p14:creationId xmlns:p14="http://schemas.microsoft.com/office/powerpoint/2010/main" val="5877869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931746" y="838201"/>
            <a:ext cx="10328508" cy="923330"/>
          </a:xfrm>
          <a:prstGeom prst="rect">
            <a:avLst/>
          </a:prstGeom>
          <a:noFill/>
        </p:spPr>
        <p:txBody>
          <a:bodyPr wrap="square" rtlCol="0">
            <a:spAutoFit/>
          </a:bodyPr>
          <a:lstStyle/>
          <a:p>
            <a:r>
              <a:rPr lang="en-US" sz="3600" dirty="0"/>
              <a:t>A Heart to Heart Forgiving Exercise…</a:t>
            </a:r>
          </a:p>
          <a:p>
            <a:r>
              <a:rPr lang="en-US" dirty="0"/>
              <a:t>Please do this exercise with hands at your heart</a:t>
            </a:r>
          </a:p>
        </p:txBody>
      </p:sp>
      <p:sp>
        <p:nvSpPr>
          <p:cNvPr id="2" name="TextBox 1">
            <a:extLst>
              <a:ext uri="{FF2B5EF4-FFF2-40B4-BE49-F238E27FC236}">
                <a16:creationId xmlns:a16="http://schemas.microsoft.com/office/drawing/2014/main" id="{85897EE9-58E2-4F49-8CD7-848760EAFDC1}"/>
              </a:ext>
            </a:extLst>
          </p:cNvPr>
          <p:cNvSpPr txBox="1"/>
          <p:nvPr/>
        </p:nvSpPr>
        <p:spPr>
          <a:xfrm>
            <a:off x="394283" y="41350"/>
            <a:ext cx="914400" cy="1015663"/>
          </a:xfrm>
          <a:prstGeom prst="rect">
            <a:avLst/>
          </a:prstGeom>
          <a:noFill/>
        </p:spPr>
        <p:txBody>
          <a:bodyPr wrap="square" rtlCol="0">
            <a:spAutoFit/>
          </a:bodyPr>
          <a:lstStyle/>
          <a:p>
            <a:r>
              <a:rPr lang="en-US" sz="6000" dirty="0">
                <a:latin typeface="BatangChe" panose="02030609000101010101" pitchFamily="49" charset="-127"/>
                <a:ea typeface="BatangChe" panose="02030609000101010101" pitchFamily="49" charset="-127"/>
                <a:cs typeface="AngsanaUPC" panose="02020603050405020304" pitchFamily="18" charset="-34"/>
              </a:rPr>
              <a:t>8</a:t>
            </a:r>
          </a:p>
        </p:txBody>
      </p:sp>
      <p:sp>
        <p:nvSpPr>
          <p:cNvPr id="7" name="Content Placeholder 6">
            <a:extLst>
              <a:ext uri="{FF2B5EF4-FFF2-40B4-BE49-F238E27FC236}">
                <a16:creationId xmlns:a16="http://schemas.microsoft.com/office/drawing/2014/main" id="{375A57E0-13A8-4377-A157-8D3977ED2C72}"/>
              </a:ext>
            </a:extLst>
          </p:cNvPr>
          <p:cNvSpPr>
            <a:spLocks noGrp="1"/>
          </p:cNvSpPr>
          <p:nvPr>
            <p:ph idx="1"/>
          </p:nvPr>
        </p:nvSpPr>
        <p:spPr>
          <a:xfrm>
            <a:off x="1695450" y="1847851"/>
            <a:ext cx="9286875" cy="3953136"/>
          </a:xfrm>
        </p:spPr>
        <p:txBody>
          <a:bodyPr>
            <a:normAutofit fontScale="92500" lnSpcReduction="10000"/>
          </a:bodyPr>
          <a:lstStyle/>
          <a:p>
            <a:r>
              <a:rPr lang="en-US" sz="1800" dirty="0"/>
              <a:t>Now I want you to forgive those offenders, and also forgive yourself.</a:t>
            </a:r>
          </a:p>
          <a:p>
            <a:r>
              <a:rPr lang="en-US" sz="1800" dirty="0"/>
              <a:t>To forgive is not the same as forgetting and doesn’t mean to become friends again.</a:t>
            </a:r>
          </a:p>
          <a:p>
            <a:r>
              <a:rPr lang="en-US" sz="1800" dirty="0"/>
              <a:t>To forgive is to let go. </a:t>
            </a:r>
          </a:p>
          <a:p>
            <a:r>
              <a:rPr lang="en-US" sz="1800" dirty="0"/>
              <a:t>To get the power back from your offenders.</a:t>
            </a:r>
          </a:p>
          <a:p>
            <a:r>
              <a:rPr lang="en-US" sz="1800" dirty="0"/>
              <a:t>As soon as you let go of your anger, you regain the power within you, and you will feel balance.</a:t>
            </a:r>
          </a:p>
          <a:p>
            <a:r>
              <a:rPr lang="en-US" sz="1800" dirty="0"/>
              <a:t>Often the behaviors exerted to us by others has to do with the person who inject that behavior.</a:t>
            </a:r>
          </a:p>
          <a:p>
            <a:r>
              <a:rPr lang="en-US" sz="1800" dirty="0"/>
              <a:t>Maybe they are going through a tough day or had had some very bad interpersonal experience.</a:t>
            </a:r>
          </a:p>
          <a:p>
            <a:r>
              <a:rPr lang="en-US" sz="1800" dirty="0"/>
              <a:t>The words they said to you, reflect more about what they think, and reveal who they are – it may have completely nothing to do with you.</a:t>
            </a:r>
          </a:p>
          <a:p>
            <a:r>
              <a:rPr lang="en-US" sz="1800" dirty="0"/>
              <a:t>Feel happy, unlike them, you are not violence.</a:t>
            </a:r>
          </a:p>
          <a:p>
            <a:r>
              <a:rPr lang="en-US" sz="1800" dirty="0"/>
              <a:t>Feel sorry for them, because they were not even aware of how damaging their behaviors could be.</a:t>
            </a:r>
          </a:p>
          <a:p>
            <a:endParaRPr lang="en-US" sz="1800" dirty="0"/>
          </a:p>
        </p:txBody>
      </p:sp>
    </p:spTree>
    <p:extLst>
      <p:ext uri="{BB962C8B-B14F-4D97-AF65-F5344CB8AC3E}">
        <p14:creationId xmlns:p14="http://schemas.microsoft.com/office/powerpoint/2010/main" val="42823202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D48DAE2-D48D-4ED7-B9E7-6AE010074B24}"/>
              </a:ext>
            </a:extLst>
          </p:cNvPr>
          <p:cNvSpPr txBox="1"/>
          <p:nvPr/>
        </p:nvSpPr>
        <p:spPr>
          <a:xfrm>
            <a:off x="97612" y="193001"/>
            <a:ext cx="7550092" cy="646331"/>
          </a:xfrm>
          <a:prstGeom prst="rect">
            <a:avLst/>
          </a:prstGeom>
          <a:noFill/>
        </p:spPr>
        <p:txBody>
          <a:bodyPr wrap="square" rtlCol="0">
            <a:spAutoFit/>
          </a:bodyPr>
          <a:lstStyle/>
          <a:p>
            <a:r>
              <a:rPr lang="en-US" sz="3600" dirty="0"/>
              <a:t>How this exercise has helped me…</a:t>
            </a:r>
          </a:p>
        </p:txBody>
      </p:sp>
      <p:sp>
        <p:nvSpPr>
          <p:cNvPr id="4" name="TextBox 3">
            <a:extLst>
              <a:ext uri="{FF2B5EF4-FFF2-40B4-BE49-F238E27FC236}">
                <a16:creationId xmlns:a16="http://schemas.microsoft.com/office/drawing/2014/main" id="{0EB8F5ED-92DF-4F3A-8754-3FF6EE06CAA3}"/>
              </a:ext>
            </a:extLst>
          </p:cNvPr>
          <p:cNvSpPr txBox="1"/>
          <p:nvPr/>
        </p:nvSpPr>
        <p:spPr>
          <a:xfrm>
            <a:off x="3872658" y="839332"/>
            <a:ext cx="7765143" cy="5940088"/>
          </a:xfrm>
          <a:prstGeom prst="rect">
            <a:avLst/>
          </a:prstGeom>
          <a:noFill/>
        </p:spPr>
        <p:txBody>
          <a:bodyPr wrap="square" rtlCol="0">
            <a:spAutoFit/>
          </a:bodyPr>
          <a:lstStyle/>
          <a:p>
            <a:r>
              <a:rPr lang="en-US" sz="2000" dirty="0"/>
              <a:t>When I am doing this exercise, I put God first, everything seems not matter in compare to the blood of Jesus Christ…</a:t>
            </a:r>
          </a:p>
          <a:p>
            <a:endParaRPr lang="en-US" sz="2000" dirty="0"/>
          </a:p>
          <a:p>
            <a:r>
              <a:rPr lang="en-US" sz="2000" dirty="0"/>
              <a:t>When I put God first… everything fall into the right places.</a:t>
            </a:r>
          </a:p>
          <a:p>
            <a:endParaRPr lang="en-US" sz="2000" dirty="0"/>
          </a:p>
          <a:p>
            <a:r>
              <a:rPr lang="en-US" sz="2000" dirty="0"/>
              <a:t>So, I decide to forgive… to live a new life.</a:t>
            </a:r>
          </a:p>
          <a:p>
            <a:endParaRPr lang="en-US" sz="2000" dirty="0"/>
          </a:p>
          <a:p>
            <a:r>
              <a:rPr lang="en-US" sz="2000" dirty="0"/>
              <a:t>And the new life will have its bumping ride…</a:t>
            </a:r>
          </a:p>
          <a:p>
            <a:endParaRPr lang="en-US" sz="2000" dirty="0"/>
          </a:p>
          <a:p>
            <a:r>
              <a:rPr lang="en-US" sz="2000" dirty="0"/>
              <a:t>But once you taste to goodness of forgiveness… that I can free myself from unproductive thoughts… thoughts that may not even be matter to the offenders whom you so much wanted them to understand your pain…</a:t>
            </a:r>
          </a:p>
          <a:p>
            <a:endParaRPr lang="en-US" sz="2000" dirty="0"/>
          </a:p>
          <a:p>
            <a:r>
              <a:rPr lang="en-US" sz="2000" dirty="0"/>
              <a:t>Why live in darkness and in your past? When you are the light and salt and shall be put on the table?</a:t>
            </a:r>
          </a:p>
          <a:p>
            <a:endParaRPr lang="en-US" sz="2000" dirty="0"/>
          </a:p>
          <a:p>
            <a:r>
              <a:rPr lang="en-US" sz="2000" dirty="0"/>
              <a:t>Why not shut the pain down, and give yourself a new life, a new purpose to live… instead of making your past your purpose…</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pic>
        <p:nvPicPr>
          <p:cNvPr id="3" name="Picture 2" descr="Shape&#10;&#10;Description automatically generated with medium confidence">
            <a:extLst>
              <a:ext uri="{FF2B5EF4-FFF2-40B4-BE49-F238E27FC236}">
                <a16:creationId xmlns:a16="http://schemas.microsoft.com/office/drawing/2014/main" id="{0107A752-57DE-4668-BE30-774B02D6726C}"/>
              </a:ext>
            </a:extLst>
          </p:cNvPr>
          <p:cNvPicPr>
            <a:picLocks noChangeAspect="1"/>
          </p:cNvPicPr>
          <p:nvPr/>
        </p:nvPicPr>
        <p:blipFill>
          <a:blip r:embed="rId3"/>
          <a:stretch>
            <a:fillRect/>
          </a:stretch>
        </p:blipFill>
        <p:spPr>
          <a:xfrm>
            <a:off x="208261" y="1448418"/>
            <a:ext cx="3589009" cy="3457412"/>
          </a:xfrm>
          <a:prstGeom prst="rect">
            <a:avLst/>
          </a:prstGeom>
        </p:spPr>
      </p:pic>
    </p:spTree>
    <p:extLst>
      <p:ext uri="{BB962C8B-B14F-4D97-AF65-F5344CB8AC3E}">
        <p14:creationId xmlns:p14="http://schemas.microsoft.com/office/powerpoint/2010/main" val="41577985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167467" y="2147582"/>
            <a:ext cx="9857065" cy="2462213"/>
          </a:xfrm>
          <a:prstGeom prst="rect">
            <a:avLst/>
          </a:prstGeom>
          <a:noFill/>
        </p:spPr>
        <p:txBody>
          <a:bodyPr wrap="square" rtlCol="0">
            <a:spAutoFit/>
          </a:bodyPr>
          <a:lstStyle/>
          <a:p>
            <a:r>
              <a:rPr lang="en-US" sz="5400" dirty="0"/>
              <a:t>Any Questions About the Exercise</a:t>
            </a:r>
            <a:endParaRPr lang="en-US" sz="3600" dirty="0"/>
          </a:p>
          <a:p>
            <a:r>
              <a:rPr lang="en-US" sz="4000" dirty="0"/>
              <a:t>	</a:t>
            </a:r>
            <a:r>
              <a:rPr lang="en-US" sz="3600" dirty="0"/>
              <a:t>- </a:t>
            </a:r>
            <a:r>
              <a:rPr lang="en-US" sz="4000" dirty="0"/>
              <a:t>A Heart to Heart Forgiving Exercise…</a:t>
            </a:r>
          </a:p>
          <a:p>
            <a:r>
              <a:rPr lang="en-US" sz="2400" dirty="0"/>
              <a:t>		Please do this exercise with hands at your heart</a:t>
            </a:r>
          </a:p>
          <a:p>
            <a:endParaRPr lang="en-US" sz="3600" dirty="0"/>
          </a:p>
        </p:txBody>
      </p:sp>
    </p:spTree>
    <p:extLst>
      <p:ext uri="{BB962C8B-B14F-4D97-AF65-F5344CB8AC3E}">
        <p14:creationId xmlns:p14="http://schemas.microsoft.com/office/powerpoint/2010/main" val="33957014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feather floating in the water&#10;&#10;Description automatically generated with low confidence">
            <a:extLst>
              <a:ext uri="{FF2B5EF4-FFF2-40B4-BE49-F238E27FC236}">
                <a16:creationId xmlns:a16="http://schemas.microsoft.com/office/drawing/2014/main" id="{84D4AA41-C358-415A-BA03-C3DA6BD74034}"/>
              </a:ext>
            </a:extLst>
          </p:cNvPr>
          <p:cNvPicPr>
            <a:picLocks noChangeAspect="1"/>
          </p:cNvPicPr>
          <p:nvPr/>
        </p:nvPicPr>
        <p:blipFill>
          <a:blip r:embed="rId2"/>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2F5436FB-CB1E-4F5B-A195-6625E92C04D5}"/>
              </a:ext>
            </a:extLst>
          </p:cNvPr>
          <p:cNvSpPr txBox="1"/>
          <p:nvPr/>
        </p:nvSpPr>
        <p:spPr>
          <a:xfrm>
            <a:off x="2939419" y="5601908"/>
            <a:ext cx="1575432" cy="369332"/>
          </a:xfrm>
          <a:prstGeom prst="rect">
            <a:avLst/>
          </a:prstGeom>
          <a:noFill/>
        </p:spPr>
        <p:txBody>
          <a:bodyPr wrap="square" rtlCol="0">
            <a:spAutoFit/>
          </a:bodyPr>
          <a:lstStyle/>
          <a:p>
            <a:r>
              <a:rPr lang="en-US" dirty="0"/>
              <a:t>Repeat 3X</a:t>
            </a:r>
          </a:p>
        </p:txBody>
      </p:sp>
      <p:sp>
        <p:nvSpPr>
          <p:cNvPr id="8" name="Rectangle 7">
            <a:extLst>
              <a:ext uri="{FF2B5EF4-FFF2-40B4-BE49-F238E27FC236}">
                <a16:creationId xmlns:a16="http://schemas.microsoft.com/office/drawing/2014/main" id="{B343C0DC-6DA3-40A1-BA70-4BCF3D5D7291}"/>
              </a:ext>
            </a:extLst>
          </p:cNvPr>
          <p:cNvSpPr/>
          <p:nvPr/>
        </p:nvSpPr>
        <p:spPr>
          <a:xfrm>
            <a:off x="0" y="0"/>
            <a:ext cx="12192000" cy="6858000"/>
          </a:xfrm>
          <a:prstGeom prst="rect">
            <a:avLst/>
          </a:prstGeom>
          <a:solidFill>
            <a:srgbClr val="FFFFFF">
              <a:alpha val="5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1DFF402C-12D2-455E-A78F-3BBC4639CF93}"/>
              </a:ext>
            </a:extLst>
          </p:cNvPr>
          <p:cNvSpPr txBox="1"/>
          <p:nvPr/>
        </p:nvSpPr>
        <p:spPr>
          <a:xfrm>
            <a:off x="171920" y="322983"/>
            <a:ext cx="9543579" cy="861774"/>
          </a:xfrm>
          <a:prstGeom prst="rect">
            <a:avLst/>
          </a:prstGeom>
          <a:noFill/>
        </p:spPr>
        <p:txBody>
          <a:bodyPr wrap="square" rtlCol="0">
            <a:spAutoFit/>
          </a:bodyPr>
          <a:lstStyle/>
          <a:p>
            <a:r>
              <a:rPr lang="en-US" sz="3200" dirty="0"/>
              <a:t>Let’s Start with Placing Your Hands at Your Heart… </a:t>
            </a:r>
          </a:p>
          <a:p>
            <a:r>
              <a:rPr lang="en-US" dirty="0"/>
              <a:t>with closing your eyes and a few deep breath</a:t>
            </a:r>
          </a:p>
        </p:txBody>
      </p:sp>
      <p:sp>
        <p:nvSpPr>
          <p:cNvPr id="3" name="Content Placeholder 2">
            <a:extLst>
              <a:ext uri="{FF2B5EF4-FFF2-40B4-BE49-F238E27FC236}">
                <a16:creationId xmlns:a16="http://schemas.microsoft.com/office/drawing/2014/main" id="{74271944-6228-4D8D-9585-D55A5C553094}"/>
              </a:ext>
            </a:extLst>
          </p:cNvPr>
          <p:cNvSpPr>
            <a:spLocks noGrp="1"/>
          </p:cNvSpPr>
          <p:nvPr>
            <p:ph idx="1"/>
          </p:nvPr>
        </p:nvSpPr>
        <p:spPr>
          <a:xfrm>
            <a:off x="2009775" y="1485900"/>
            <a:ext cx="8577747" cy="4201886"/>
          </a:xfrm>
        </p:spPr>
        <p:txBody>
          <a:bodyPr>
            <a:normAutofit fontScale="92500" lnSpcReduction="10000"/>
          </a:bodyPr>
          <a:lstStyle/>
          <a:p>
            <a:pPr marL="0" indent="0">
              <a:buNone/>
            </a:pPr>
            <a:r>
              <a:rPr lang="en-US" sz="2400" dirty="0">
                <a:latin typeface="Arial Black" panose="020B0A04020102020204" pitchFamily="34" charset="0"/>
              </a:rPr>
              <a:t>“I understand I felt hurt by you. But I choose to forgive you, so I can free myself from you. </a:t>
            </a:r>
          </a:p>
          <a:p>
            <a:pPr marL="0" indent="0">
              <a:buNone/>
            </a:pPr>
            <a:r>
              <a:rPr lang="en-US" sz="2400" dirty="0">
                <a:latin typeface="Arial Black" panose="020B0A04020102020204" pitchFamily="34" charset="0"/>
              </a:rPr>
              <a:t>I care myself way too much to hold onto your offends. </a:t>
            </a:r>
          </a:p>
          <a:p>
            <a:pPr marL="0" indent="0">
              <a:buNone/>
            </a:pPr>
            <a:r>
              <a:rPr lang="en-US" sz="2400" dirty="0">
                <a:latin typeface="Arial Black" panose="020B0A04020102020204" pitchFamily="34" charset="0"/>
              </a:rPr>
              <a:t>I know God is watching, and He will justify for me in His time. </a:t>
            </a:r>
          </a:p>
          <a:p>
            <a:pPr marL="0" indent="0">
              <a:buNone/>
            </a:pPr>
            <a:r>
              <a:rPr lang="en-US" sz="2400" dirty="0">
                <a:latin typeface="Arial Black" panose="020B0A04020102020204" pitchFamily="34" charset="0"/>
              </a:rPr>
              <a:t>I will not give you my power any longer. </a:t>
            </a:r>
          </a:p>
          <a:p>
            <a:pPr marL="0" indent="0">
              <a:buNone/>
            </a:pPr>
            <a:r>
              <a:rPr lang="en-US" sz="2400" dirty="0">
                <a:latin typeface="Arial Black" panose="020B0A04020102020204" pitchFamily="34" charset="0"/>
              </a:rPr>
              <a:t>I have decided to stop fighting with you. I forgive you. And I forgive me, too. </a:t>
            </a:r>
          </a:p>
          <a:p>
            <a:pPr marL="0" indent="0">
              <a:buNone/>
            </a:pPr>
            <a:r>
              <a:rPr lang="en-US" sz="2400" dirty="0">
                <a:latin typeface="Arial Black" panose="020B0A04020102020204" pitchFamily="34" charset="0"/>
              </a:rPr>
              <a:t>From today on, I won’t wrestle on this matter. It isn’t worth it. I’m infinitely more valuable than holding onto this.”</a:t>
            </a:r>
          </a:p>
        </p:txBody>
      </p:sp>
      <p:pic>
        <p:nvPicPr>
          <p:cNvPr id="5" name="Picture 4">
            <a:extLst>
              <a:ext uri="{FF2B5EF4-FFF2-40B4-BE49-F238E27FC236}">
                <a16:creationId xmlns:a16="http://schemas.microsoft.com/office/drawing/2014/main" id="{7EAB80AA-F5F0-4953-A065-6C5A12D693C4}"/>
              </a:ext>
            </a:extLst>
          </p:cNvPr>
          <p:cNvPicPr>
            <a:picLocks noChangeAspect="1"/>
          </p:cNvPicPr>
          <p:nvPr/>
        </p:nvPicPr>
        <p:blipFill>
          <a:blip r:embed="rId3"/>
          <a:stretch>
            <a:fillRect/>
          </a:stretch>
        </p:blipFill>
        <p:spPr>
          <a:xfrm>
            <a:off x="0" y="5461175"/>
            <a:ext cx="2869841" cy="1396825"/>
          </a:xfrm>
          <a:prstGeom prst="rect">
            <a:avLst/>
          </a:prstGeom>
        </p:spPr>
      </p:pic>
    </p:spTree>
    <p:extLst>
      <p:ext uri="{BB962C8B-B14F-4D97-AF65-F5344CB8AC3E}">
        <p14:creationId xmlns:p14="http://schemas.microsoft.com/office/powerpoint/2010/main" val="23068899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767542" y="2409825"/>
            <a:ext cx="9857065" cy="2646878"/>
          </a:xfrm>
          <a:prstGeom prst="rect">
            <a:avLst/>
          </a:prstGeom>
          <a:noFill/>
        </p:spPr>
        <p:txBody>
          <a:bodyPr wrap="square" rtlCol="0">
            <a:spAutoFit/>
          </a:bodyPr>
          <a:lstStyle/>
          <a:p>
            <a:r>
              <a:rPr lang="en-US" sz="5400" dirty="0"/>
              <a:t>Time Up: Who Want to Share</a:t>
            </a:r>
            <a:endParaRPr lang="en-US" sz="3600" dirty="0"/>
          </a:p>
          <a:p>
            <a:r>
              <a:rPr lang="en-US" sz="3600" dirty="0"/>
              <a:t> 	</a:t>
            </a:r>
            <a:r>
              <a:rPr lang="en-US" sz="4000" dirty="0"/>
              <a:t> </a:t>
            </a:r>
            <a:r>
              <a:rPr lang="en-US" sz="3600" dirty="0"/>
              <a:t>- A Heart to Heart Forgiving Exercise…</a:t>
            </a:r>
          </a:p>
          <a:p>
            <a:r>
              <a:rPr lang="en-US" sz="3600" dirty="0"/>
              <a:t>		</a:t>
            </a:r>
            <a:r>
              <a:rPr lang="en-US" sz="2400" dirty="0"/>
              <a:t>Please do this exercise with hands at your heart</a:t>
            </a:r>
          </a:p>
          <a:p>
            <a:endParaRPr lang="en-US" sz="3600" dirty="0"/>
          </a:p>
        </p:txBody>
      </p:sp>
    </p:spTree>
    <p:extLst>
      <p:ext uri="{BB962C8B-B14F-4D97-AF65-F5344CB8AC3E}">
        <p14:creationId xmlns:p14="http://schemas.microsoft.com/office/powerpoint/2010/main" val="33239724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1767542" y="2409825"/>
            <a:ext cx="9857065" cy="2092881"/>
          </a:xfrm>
          <a:prstGeom prst="rect">
            <a:avLst/>
          </a:prstGeom>
          <a:noFill/>
        </p:spPr>
        <p:txBody>
          <a:bodyPr wrap="square" rtlCol="0">
            <a:spAutoFit/>
          </a:bodyPr>
          <a:lstStyle/>
          <a:p>
            <a:r>
              <a:rPr lang="en-US" sz="5400" dirty="0"/>
              <a:t>Check out:</a:t>
            </a:r>
            <a:endParaRPr lang="en-US" sz="3600" dirty="0"/>
          </a:p>
          <a:p>
            <a:pPr marL="0" indent="0">
              <a:buNone/>
            </a:pPr>
            <a:r>
              <a:rPr lang="en-US" sz="3600" dirty="0"/>
              <a:t> 	</a:t>
            </a:r>
            <a:r>
              <a:rPr lang="en-US" sz="4000" dirty="0"/>
              <a:t> </a:t>
            </a:r>
            <a:r>
              <a:rPr lang="en-US" sz="3600" dirty="0"/>
              <a:t>- How are you feeling right now?</a:t>
            </a:r>
          </a:p>
          <a:p>
            <a:endParaRPr lang="en-US" sz="3600" dirty="0"/>
          </a:p>
        </p:txBody>
      </p:sp>
    </p:spTree>
    <p:extLst>
      <p:ext uri="{BB962C8B-B14F-4D97-AF65-F5344CB8AC3E}">
        <p14:creationId xmlns:p14="http://schemas.microsoft.com/office/powerpoint/2010/main" val="1274232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drawing on a piece of paper&#10;&#10;Description automatically generated with medium confidence">
            <a:extLst>
              <a:ext uri="{FF2B5EF4-FFF2-40B4-BE49-F238E27FC236}">
                <a16:creationId xmlns:a16="http://schemas.microsoft.com/office/drawing/2014/main" id="{77E0BB5C-C09D-46EE-ADCA-E089DFC573C4}"/>
              </a:ext>
            </a:extLst>
          </p:cNvPr>
          <p:cNvPicPr>
            <a:picLocks noChangeAspect="1"/>
          </p:cNvPicPr>
          <p:nvPr/>
        </p:nvPicPr>
        <p:blipFill>
          <a:blip r:embed="rId2"/>
          <a:stretch>
            <a:fillRect/>
          </a:stretch>
        </p:blipFill>
        <p:spPr>
          <a:xfrm>
            <a:off x="1" y="-222310"/>
            <a:ext cx="12192000" cy="7080310"/>
          </a:xfrm>
          <a:prstGeom prst="rect">
            <a:avLst/>
          </a:prstGeom>
        </p:spPr>
      </p:pic>
      <p:pic>
        <p:nvPicPr>
          <p:cNvPr id="5" name="Picture 4">
            <a:extLst>
              <a:ext uri="{FF2B5EF4-FFF2-40B4-BE49-F238E27FC236}">
                <a16:creationId xmlns:a16="http://schemas.microsoft.com/office/drawing/2014/main" id="{2BF60428-3CAB-4D61-9EBE-6A99A13C220A}"/>
              </a:ext>
            </a:extLst>
          </p:cNvPr>
          <p:cNvPicPr>
            <a:picLocks noChangeAspect="1"/>
          </p:cNvPicPr>
          <p:nvPr/>
        </p:nvPicPr>
        <p:blipFill>
          <a:blip r:embed="rId3"/>
          <a:stretch>
            <a:fillRect/>
          </a:stretch>
        </p:blipFill>
        <p:spPr>
          <a:xfrm>
            <a:off x="0" y="5470506"/>
            <a:ext cx="2869841" cy="1396825"/>
          </a:xfrm>
          <a:prstGeom prst="rect">
            <a:avLst/>
          </a:prstGeom>
        </p:spPr>
      </p:pic>
    </p:spTree>
    <p:extLst>
      <p:ext uri="{BB962C8B-B14F-4D97-AF65-F5344CB8AC3E}">
        <p14:creationId xmlns:p14="http://schemas.microsoft.com/office/powerpoint/2010/main" val="3296702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271944-6228-4D8D-9585-D55A5C553094}"/>
              </a:ext>
            </a:extLst>
          </p:cNvPr>
          <p:cNvSpPr>
            <a:spLocks noGrp="1"/>
          </p:cNvSpPr>
          <p:nvPr>
            <p:ph idx="1"/>
          </p:nvPr>
        </p:nvSpPr>
        <p:spPr>
          <a:xfrm>
            <a:off x="2363052" y="2030136"/>
            <a:ext cx="7796540" cy="3540153"/>
          </a:xfrm>
        </p:spPr>
        <p:txBody>
          <a:bodyPr>
            <a:normAutofit/>
          </a:bodyPr>
          <a:lstStyle/>
          <a:p>
            <a:pPr marL="0" indent="0">
              <a:buNone/>
            </a:pPr>
            <a:r>
              <a:rPr lang="en-US" sz="2400" dirty="0"/>
              <a:t>You are not your past, you are not your state of mind, you are not your stage of life, or your circumstances.</a:t>
            </a:r>
          </a:p>
          <a:p>
            <a:pPr marL="0" indent="0">
              <a:buNone/>
            </a:pPr>
            <a:endParaRPr lang="en-US" sz="2400" dirty="0"/>
          </a:p>
          <a:p>
            <a:pPr marL="0" indent="0">
              <a:buNone/>
            </a:pPr>
            <a:r>
              <a:rPr lang="en-US" sz="2400" dirty="0"/>
              <a:t>You are gorgeous, and invaluable. You are unique, one of a kind.</a:t>
            </a:r>
          </a:p>
          <a:p>
            <a:pPr marL="0" indent="0">
              <a:buNone/>
            </a:pPr>
            <a:endParaRPr lang="en-US" sz="2400" dirty="0"/>
          </a:p>
          <a:p>
            <a:pPr marL="0" indent="0">
              <a:buNone/>
            </a:pPr>
            <a:r>
              <a:rPr lang="en-US" sz="2400" dirty="0"/>
              <a:t>And you are capable of achieving whatever you put your mind to.</a:t>
            </a:r>
          </a:p>
        </p:txBody>
      </p:sp>
      <p:pic>
        <p:nvPicPr>
          <p:cNvPr id="5" name="Picture 4">
            <a:extLst>
              <a:ext uri="{FF2B5EF4-FFF2-40B4-BE49-F238E27FC236}">
                <a16:creationId xmlns:a16="http://schemas.microsoft.com/office/drawing/2014/main" id="{DE41FA32-4548-443B-8DDB-52EA2AAB8284}"/>
              </a:ext>
            </a:extLst>
          </p:cNvPr>
          <p:cNvPicPr>
            <a:picLocks noChangeAspect="1"/>
          </p:cNvPicPr>
          <p:nvPr/>
        </p:nvPicPr>
        <p:blipFill>
          <a:blip r:embed="rId2"/>
          <a:stretch>
            <a:fillRect/>
          </a:stretch>
        </p:blipFill>
        <p:spPr>
          <a:xfrm>
            <a:off x="0" y="5461175"/>
            <a:ext cx="2869841" cy="1396825"/>
          </a:xfrm>
          <a:prstGeom prst="rect">
            <a:avLst/>
          </a:prstGeom>
        </p:spPr>
      </p:pic>
      <p:sp>
        <p:nvSpPr>
          <p:cNvPr id="2" name="TextBox 1">
            <a:extLst>
              <a:ext uri="{FF2B5EF4-FFF2-40B4-BE49-F238E27FC236}">
                <a16:creationId xmlns:a16="http://schemas.microsoft.com/office/drawing/2014/main" id="{F2FC8484-A804-4E5F-B910-6008549B60FC}"/>
              </a:ext>
            </a:extLst>
          </p:cNvPr>
          <p:cNvSpPr txBox="1"/>
          <p:nvPr/>
        </p:nvSpPr>
        <p:spPr>
          <a:xfrm>
            <a:off x="469784" y="1048624"/>
            <a:ext cx="7550092" cy="646331"/>
          </a:xfrm>
          <a:prstGeom prst="rect">
            <a:avLst/>
          </a:prstGeom>
          <a:noFill/>
        </p:spPr>
        <p:txBody>
          <a:bodyPr wrap="square" rtlCol="0">
            <a:spAutoFit/>
          </a:bodyPr>
          <a:lstStyle/>
          <a:p>
            <a:r>
              <a:rPr lang="en-US" sz="3600" dirty="0"/>
              <a:t>But Here is what I want you to know…</a:t>
            </a:r>
          </a:p>
        </p:txBody>
      </p:sp>
    </p:spTree>
    <p:extLst>
      <p:ext uri="{BB962C8B-B14F-4D97-AF65-F5344CB8AC3E}">
        <p14:creationId xmlns:p14="http://schemas.microsoft.com/office/powerpoint/2010/main" val="1124662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271944-6228-4D8D-9585-D55A5C553094}"/>
              </a:ext>
            </a:extLst>
          </p:cNvPr>
          <p:cNvSpPr>
            <a:spLocks noGrp="1"/>
          </p:cNvSpPr>
          <p:nvPr>
            <p:ph idx="1"/>
          </p:nvPr>
        </p:nvSpPr>
        <p:spPr>
          <a:xfrm>
            <a:off x="2363052" y="1838624"/>
            <a:ext cx="8059242" cy="3624814"/>
          </a:xfrm>
        </p:spPr>
        <p:txBody>
          <a:bodyPr>
            <a:normAutofit fontScale="92500" lnSpcReduction="20000"/>
          </a:bodyPr>
          <a:lstStyle/>
          <a:p>
            <a:pPr marL="0" indent="0">
              <a:buNone/>
            </a:pPr>
            <a:r>
              <a:rPr lang="en-US" sz="2400" dirty="0"/>
              <a:t>1.     Events Journaling – Brain dump everything they said to you</a:t>
            </a:r>
          </a:p>
          <a:p>
            <a:pPr marL="0" indent="0">
              <a:buNone/>
            </a:pPr>
            <a:endParaRPr lang="en-US" sz="2400" dirty="0"/>
          </a:p>
          <a:p>
            <a:pPr marL="0" indent="0">
              <a:buNone/>
            </a:pPr>
            <a:r>
              <a:rPr lang="en-US" sz="2400" dirty="0"/>
              <a:t>2.     Emotion Journaling – Go back to your journal to identify how their words triggers certain emotions.</a:t>
            </a:r>
          </a:p>
          <a:p>
            <a:pPr marL="0" indent="0">
              <a:buNone/>
            </a:pPr>
            <a:endParaRPr lang="en-US" sz="2400" dirty="0"/>
          </a:p>
          <a:p>
            <a:pPr marL="0" indent="0">
              <a:buNone/>
            </a:pPr>
            <a:r>
              <a:rPr lang="en-US" sz="2400" dirty="0"/>
              <a:t>3.     Reclaim your personal power by removing those disempowering words in our mind.</a:t>
            </a:r>
          </a:p>
          <a:p>
            <a:pPr marL="0" indent="0">
              <a:buNone/>
            </a:pPr>
            <a:endParaRPr lang="en-US" sz="2400" dirty="0"/>
          </a:p>
          <a:p>
            <a:pPr marL="0" indent="0">
              <a:buNone/>
            </a:pPr>
            <a:r>
              <a:rPr lang="en-US" sz="2400" dirty="0"/>
              <a:t>4.      Allow yourself to be fully released from the events by working on forgiving the offenders.</a:t>
            </a:r>
          </a:p>
        </p:txBody>
      </p:sp>
      <p:pic>
        <p:nvPicPr>
          <p:cNvPr id="5" name="Picture 4">
            <a:extLst>
              <a:ext uri="{FF2B5EF4-FFF2-40B4-BE49-F238E27FC236}">
                <a16:creationId xmlns:a16="http://schemas.microsoft.com/office/drawing/2014/main" id="{95AC0715-AF10-47F5-B408-D86750A6EC68}"/>
              </a:ext>
            </a:extLst>
          </p:cNvPr>
          <p:cNvPicPr>
            <a:picLocks noChangeAspect="1"/>
          </p:cNvPicPr>
          <p:nvPr/>
        </p:nvPicPr>
        <p:blipFill>
          <a:blip r:embed="rId2"/>
          <a:stretch>
            <a:fillRect/>
          </a:stretch>
        </p:blipFill>
        <p:spPr>
          <a:xfrm>
            <a:off x="0" y="5479837"/>
            <a:ext cx="2869841" cy="1396825"/>
          </a:xfrm>
          <a:prstGeom prst="rect">
            <a:avLst/>
          </a:prstGeom>
        </p:spPr>
      </p:pic>
      <p:sp>
        <p:nvSpPr>
          <p:cNvPr id="4" name="TextBox 3">
            <a:extLst>
              <a:ext uri="{FF2B5EF4-FFF2-40B4-BE49-F238E27FC236}">
                <a16:creationId xmlns:a16="http://schemas.microsoft.com/office/drawing/2014/main" id="{34C91288-597F-47B1-8F87-3339650D6BAC}"/>
              </a:ext>
            </a:extLst>
          </p:cNvPr>
          <p:cNvSpPr txBox="1"/>
          <p:nvPr/>
        </p:nvSpPr>
        <p:spPr>
          <a:xfrm>
            <a:off x="469784" y="1048624"/>
            <a:ext cx="7550092" cy="646331"/>
          </a:xfrm>
          <a:prstGeom prst="rect">
            <a:avLst/>
          </a:prstGeom>
          <a:noFill/>
        </p:spPr>
        <p:txBody>
          <a:bodyPr wrap="square" rtlCol="0">
            <a:spAutoFit/>
          </a:bodyPr>
          <a:lstStyle/>
          <a:p>
            <a:r>
              <a:rPr lang="en-US" sz="3600" dirty="0"/>
              <a:t>Today Workshop Agenda…</a:t>
            </a:r>
          </a:p>
        </p:txBody>
      </p:sp>
    </p:spTree>
    <p:extLst>
      <p:ext uri="{BB962C8B-B14F-4D97-AF65-F5344CB8AC3E}">
        <p14:creationId xmlns:p14="http://schemas.microsoft.com/office/powerpoint/2010/main" val="815882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271944-6228-4D8D-9585-D55A5C553094}"/>
              </a:ext>
            </a:extLst>
          </p:cNvPr>
          <p:cNvSpPr>
            <a:spLocks noGrp="1"/>
          </p:cNvSpPr>
          <p:nvPr>
            <p:ph idx="1"/>
          </p:nvPr>
        </p:nvSpPr>
        <p:spPr>
          <a:xfrm>
            <a:off x="2438553" y="1862356"/>
            <a:ext cx="7796540" cy="4086208"/>
          </a:xfrm>
        </p:spPr>
        <p:txBody>
          <a:bodyPr>
            <a:normAutofit fontScale="92500" lnSpcReduction="10000"/>
          </a:bodyPr>
          <a:lstStyle/>
          <a:p>
            <a:pPr marL="0" indent="0">
              <a:buNone/>
            </a:pPr>
            <a:r>
              <a:rPr lang="en-US" sz="2400" dirty="0"/>
              <a:t>Just before we start doing our first exercise together, I have a disclaimer. I am not a registered therapist or counselor; I am teaching from my own experience.</a:t>
            </a:r>
          </a:p>
          <a:p>
            <a:pPr marL="0" indent="0">
              <a:buNone/>
            </a:pPr>
            <a:endParaRPr lang="en-US" sz="2400" dirty="0"/>
          </a:p>
          <a:p>
            <a:pPr marL="0" indent="0">
              <a:buNone/>
            </a:pPr>
            <a:r>
              <a:rPr lang="en-US" sz="2400" dirty="0"/>
              <a:t>And everything being shared the group must only stay within the group. I want to make this place a safe place for everyone.</a:t>
            </a:r>
          </a:p>
          <a:p>
            <a:pPr marL="0" indent="0">
              <a:buNone/>
            </a:pPr>
            <a:endParaRPr lang="en-US" sz="2400" dirty="0"/>
          </a:p>
          <a:p>
            <a:pPr marL="0" indent="0">
              <a:buNone/>
            </a:pPr>
            <a:r>
              <a:rPr lang="en-US" sz="2400" dirty="0"/>
              <a:t>No judgmental remarks are allowed.</a:t>
            </a:r>
          </a:p>
          <a:p>
            <a:pPr marL="0" indent="0">
              <a:buNone/>
            </a:pPr>
            <a:endParaRPr lang="en-US" sz="2400" dirty="0"/>
          </a:p>
          <a:p>
            <a:pPr marL="0" indent="0">
              <a:buNone/>
            </a:pPr>
            <a:r>
              <a:rPr lang="en-US" sz="2400" dirty="0"/>
              <a:t>Be gentle and supportive to everyone in the group.</a:t>
            </a:r>
          </a:p>
        </p:txBody>
      </p:sp>
      <p:pic>
        <p:nvPicPr>
          <p:cNvPr id="5" name="Picture 4">
            <a:extLst>
              <a:ext uri="{FF2B5EF4-FFF2-40B4-BE49-F238E27FC236}">
                <a16:creationId xmlns:a16="http://schemas.microsoft.com/office/drawing/2014/main" id="{F9A10E8E-5E45-405E-8FE1-E1E20A8554E4}"/>
              </a:ext>
            </a:extLst>
          </p:cNvPr>
          <p:cNvPicPr>
            <a:picLocks noChangeAspect="1"/>
          </p:cNvPicPr>
          <p:nvPr/>
        </p:nvPicPr>
        <p:blipFill>
          <a:blip r:embed="rId2"/>
          <a:stretch>
            <a:fillRect/>
          </a:stretch>
        </p:blipFill>
        <p:spPr>
          <a:xfrm>
            <a:off x="0" y="5461175"/>
            <a:ext cx="2869841" cy="1396825"/>
          </a:xfrm>
          <a:prstGeom prst="rect">
            <a:avLst/>
          </a:prstGeom>
        </p:spPr>
      </p:pic>
      <p:sp>
        <p:nvSpPr>
          <p:cNvPr id="4" name="TextBox 3">
            <a:extLst>
              <a:ext uri="{FF2B5EF4-FFF2-40B4-BE49-F238E27FC236}">
                <a16:creationId xmlns:a16="http://schemas.microsoft.com/office/drawing/2014/main" id="{0EB8F5ED-92DF-4F3A-8754-3FF6EE06CAA3}"/>
              </a:ext>
            </a:extLst>
          </p:cNvPr>
          <p:cNvSpPr txBox="1"/>
          <p:nvPr/>
        </p:nvSpPr>
        <p:spPr>
          <a:xfrm>
            <a:off x="469784" y="1048624"/>
            <a:ext cx="7550092" cy="646331"/>
          </a:xfrm>
          <a:prstGeom prst="rect">
            <a:avLst/>
          </a:prstGeom>
          <a:noFill/>
        </p:spPr>
        <p:txBody>
          <a:bodyPr wrap="square" rtlCol="0">
            <a:spAutoFit/>
          </a:bodyPr>
          <a:lstStyle/>
          <a:p>
            <a:r>
              <a:rPr lang="en-US" sz="3600" dirty="0"/>
              <a:t>House Keeping Items…</a:t>
            </a:r>
          </a:p>
        </p:txBody>
      </p:sp>
    </p:spTree>
    <p:extLst>
      <p:ext uri="{BB962C8B-B14F-4D97-AF65-F5344CB8AC3E}">
        <p14:creationId xmlns:p14="http://schemas.microsoft.com/office/powerpoint/2010/main" val="3307449526"/>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TM10001115[[fn=Parcel]]</Template>
  <TotalTime>687</TotalTime>
  <Words>3701</Words>
  <Application>Microsoft Office PowerPoint</Application>
  <PresentationFormat>Widescreen</PresentationFormat>
  <Paragraphs>337</Paragraphs>
  <Slides>58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58</vt:i4>
      </vt:variant>
    </vt:vector>
  </HeadingPairs>
  <TitlesOfParts>
    <vt:vector size="64" baseType="lpstr">
      <vt:lpstr>BatangChe</vt:lpstr>
      <vt:lpstr>Arial</vt:lpstr>
      <vt:lpstr>Arial Black</vt:lpstr>
      <vt:lpstr>Calibri</vt:lpstr>
      <vt:lpstr>Gill Sans MT</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Vivian So</dc:creator>
  <cp:lastModifiedBy>Vivian So</cp:lastModifiedBy>
  <cp:revision>56</cp:revision>
  <dcterms:created xsi:type="dcterms:W3CDTF">2020-12-06T17:59:21Z</dcterms:created>
  <dcterms:modified xsi:type="dcterms:W3CDTF">2020-12-24T21:14:28Z</dcterms:modified>
</cp:coreProperties>
</file>